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gif"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74" r:id="rId2"/>
    <p:sldId id="256" r:id="rId3"/>
    <p:sldId id="257" r:id="rId4"/>
    <p:sldId id="258" r:id="rId5"/>
    <p:sldId id="259" r:id="rId6"/>
    <p:sldId id="272" r:id="rId7"/>
    <p:sldId id="273" r:id="rId8"/>
    <p:sldId id="261" r:id="rId9"/>
    <p:sldId id="262" r:id="rId10"/>
    <p:sldId id="263" r:id="rId11"/>
    <p:sldId id="264" r:id="rId12"/>
    <p:sldId id="265" r:id="rId13"/>
    <p:sldId id="268" r:id="rId14"/>
    <p:sldId id="271" r:id="rId15"/>
    <p:sldId id="269" r:id="rId16"/>
    <p:sldId id="270" r:id="rId17"/>
    <p:sldId id="267" r:id="rId18"/>
    <p:sldId id="276"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3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961" autoAdjust="0"/>
  </p:normalViewPr>
  <p:slideViewPr>
    <p:cSldViewPr snapToGrid="0" showGuides="1">
      <p:cViewPr varScale="1">
        <p:scale>
          <a:sx n="41" d="100"/>
          <a:sy n="41" d="100"/>
        </p:scale>
        <p:origin x="-2250" y="-108"/>
      </p:cViewPr>
      <p:guideLst>
        <p:guide orient="horz" pos="2137"/>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79E7FF-5C3B-414C-821E-17163E93D3B7}" type="datetimeFigureOut">
              <a:rPr lang="en-IN" smtClean="0"/>
              <a:pPr/>
              <a:t>21-02-2020</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2506B-23F0-49EF-840C-97F3383790FA}" type="slidenum">
              <a:rPr lang="en-IN" smtClean="0"/>
              <a:pPr/>
              <a:t>‹#›</a:t>
            </a:fld>
            <a:endParaRPr lang="en-IN" dirty="0"/>
          </a:p>
        </p:txBody>
      </p:sp>
    </p:spTree>
    <p:extLst>
      <p:ext uri="{BB962C8B-B14F-4D97-AF65-F5344CB8AC3E}">
        <p14:creationId xmlns="" xmlns:p14="http://schemas.microsoft.com/office/powerpoint/2010/main" val="2270850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free-management-ebooks.com/news/wp-content/uploads/2016/12/ss3.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free-management-ebooks.com/news/wp-content/uploads/2016/09/cea02.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ree-management-ebooks.com/news/wp-content/uploads/2017/01/b4.p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Nunito Sans"/>
              </a:rPr>
              <a:t>Title slide : Talk about our organization</a:t>
            </a:r>
          </a:p>
        </p:txBody>
      </p:sp>
      <p:sp>
        <p:nvSpPr>
          <p:cNvPr id="4" name="Slide Number Placeholder 3"/>
          <p:cNvSpPr>
            <a:spLocks noGrp="1"/>
          </p:cNvSpPr>
          <p:nvPr>
            <p:ph type="sldNum" sz="quarter" idx="10"/>
          </p:nvPr>
        </p:nvSpPr>
        <p:spPr/>
        <p:txBody>
          <a:bodyPr/>
          <a:lstStyle/>
          <a:p>
            <a:fld id="{0E82506B-23F0-49EF-840C-97F3383790FA}" type="slidenum">
              <a:rPr lang="en-IN" smtClean="0"/>
              <a:pPr/>
              <a:t>1</a:t>
            </a:fld>
            <a:endParaRPr lang="en-IN" dirty="0"/>
          </a:p>
        </p:txBody>
      </p:sp>
    </p:spTree>
    <p:extLst>
      <p:ext uri="{BB962C8B-B14F-4D97-AF65-F5344CB8AC3E}">
        <p14:creationId xmlns="" xmlns:p14="http://schemas.microsoft.com/office/powerpoint/2010/main" val="144547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problem solving cycle </a:t>
            </a:r>
            <a:r>
              <a:rPr lang="en-IN" dirty="0" smtClean="0"/>
              <a:t>explains </a:t>
            </a:r>
            <a:r>
              <a:rPr lang="en-IN" dirty="0"/>
              <a:t>the steps that </a:t>
            </a:r>
            <a:r>
              <a:rPr lang="en-IN" dirty="0" smtClean="0"/>
              <a:t>are involved </a:t>
            </a:r>
            <a:r>
              <a:rPr lang="en-IN" dirty="0"/>
              <a:t>in solving any </a:t>
            </a:r>
            <a:r>
              <a:rPr lang="en-IN" dirty="0" smtClean="0"/>
              <a:t>problem</a:t>
            </a:r>
          </a:p>
          <a:p>
            <a:endParaRPr lang="en-US" dirty="0" smtClean="0"/>
          </a:p>
          <a:p>
            <a:r>
              <a:rPr lang="en-US" dirty="0" smtClean="0"/>
              <a:t>Trainer</a:t>
            </a:r>
            <a:r>
              <a:rPr lang="en-US" baseline="0" dirty="0" smtClean="0"/>
              <a:t> to explain the “Problem Solving Cycle” step by step.</a:t>
            </a:r>
            <a:endParaRPr lang="en-IN" dirty="0" smtClean="0"/>
          </a:p>
        </p:txBody>
      </p:sp>
      <p:sp>
        <p:nvSpPr>
          <p:cNvPr id="4" name="Slide Number Placeholder 3"/>
          <p:cNvSpPr>
            <a:spLocks noGrp="1"/>
          </p:cNvSpPr>
          <p:nvPr>
            <p:ph type="sldNum" sz="quarter" idx="10"/>
          </p:nvPr>
        </p:nvSpPr>
        <p:spPr/>
        <p:txBody>
          <a:bodyPr/>
          <a:lstStyle/>
          <a:p>
            <a:fld id="{0E82506B-23F0-49EF-840C-97F3383790FA}" type="slidenum">
              <a:rPr lang="en-IN" smtClean="0"/>
              <a:pPr/>
              <a:t>10</a:t>
            </a:fld>
            <a:endParaRPr lang="en-IN"/>
          </a:p>
        </p:txBody>
      </p:sp>
    </p:spTree>
    <p:extLst>
      <p:ext uri="{BB962C8B-B14F-4D97-AF65-F5344CB8AC3E}">
        <p14:creationId xmlns="" xmlns:p14="http://schemas.microsoft.com/office/powerpoint/2010/main" val="725481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kern="1200" dirty="0">
                <a:solidFill>
                  <a:schemeClr val="tx1"/>
                </a:solidFill>
                <a:effectLst/>
                <a:latin typeface="Nunito Sans"/>
                <a:ea typeface="+mn-ea"/>
                <a:cs typeface="+mn-cs"/>
              </a:rPr>
              <a:t>Step </a:t>
            </a:r>
            <a:r>
              <a:rPr lang="en-IN" sz="1200" b="0" i="0" kern="1200" dirty="0" smtClean="0">
                <a:solidFill>
                  <a:schemeClr val="tx1"/>
                </a:solidFill>
                <a:effectLst/>
                <a:latin typeface="Nunito Sans"/>
                <a:ea typeface="+mn-ea"/>
                <a:cs typeface="+mn-cs"/>
              </a:rPr>
              <a:t>one </a:t>
            </a:r>
            <a:r>
              <a:rPr lang="en-IN" sz="1200" b="0" i="0" kern="1200" dirty="0">
                <a:solidFill>
                  <a:schemeClr val="tx1"/>
                </a:solidFill>
                <a:effectLst/>
                <a:latin typeface="Nunito Sans"/>
                <a:ea typeface="+mn-ea"/>
                <a:cs typeface="+mn-cs"/>
              </a:rPr>
              <a:t>is about diagnosing the problem – the context, background and symptoms of the issue. Once the group has a clear grasp of what the problem is, they investigate the wider symptoms to discover the implications of the problem, who it affects, and how urgent/important it is to resolve the symptoms.</a:t>
            </a:r>
          </a:p>
          <a:p>
            <a:r>
              <a:rPr lang="en-IN" sz="1200" b="0" i="0" u="sng" kern="1200" dirty="0">
                <a:solidFill>
                  <a:schemeClr val="tx1"/>
                </a:solidFill>
                <a:effectLst/>
                <a:latin typeface="Nunito Sans"/>
                <a:ea typeface="+mn-ea"/>
                <a:cs typeface="+mn-cs"/>
                <a:hlinkClick r:id="rId3"/>
              </a:rPr>
              <a:t/>
            </a:r>
            <a:br>
              <a:rPr lang="en-IN" sz="1200" b="0" i="0" u="sng" kern="1200" dirty="0">
                <a:solidFill>
                  <a:schemeClr val="tx1"/>
                </a:solidFill>
                <a:effectLst/>
                <a:latin typeface="Nunito Sans"/>
                <a:ea typeface="+mn-ea"/>
                <a:cs typeface="+mn-cs"/>
                <a:hlinkClick r:id="rId3"/>
              </a:rPr>
            </a:br>
            <a:r>
              <a:rPr lang="en-IN" sz="1200" b="0" i="0" u="sng" kern="1200" dirty="0">
                <a:solidFill>
                  <a:schemeClr val="tx1"/>
                </a:solidFill>
                <a:effectLst/>
                <a:latin typeface="Nunito Sans"/>
                <a:ea typeface="+mn-ea"/>
                <a:cs typeface="+mn-cs"/>
              </a:rPr>
              <a:t>At this </a:t>
            </a:r>
            <a:r>
              <a:rPr lang="en-IN" sz="1200" b="0" i="0" u="sng" kern="1200" dirty="0" smtClean="0">
                <a:solidFill>
                  <a:schemeClr val="tx1"/>
                </a:solidFill>
                <a:effectLst/>
                <a:latin typeface="Nunito Sans"/>
                <a:ea typeface="+mn-ea"/>
                <a:cs typeface="+mn-cs"/>
              </a:rPr>
              <a:t>stage, </a:t>
            </a:r>
            <a:r>
              <a:rPr lang="en-IN" sz="1200" b="0" i="0" u="sng" kern="1200" dirty="0">
                <a:solidFill>
                  <a:schemeClr val="tx1"/>
                </a:solidFill>
                <a:effectLst/>
                <a:latin typeface="Nunito Sans"/>
                <a:ea typeface="+mn-ea"/>
                <a:cs typeface="+mn-cs"/>
              </a:rPr>
              <a:t>groups will use techniques such as:</a:t>
            </a:r>
          </a:p>
          <a:p>
            <a:endParaRPr lang="en-IN" sz="1200" b="0" i="0" u="sng" kern="1200" dirty="0">
              <a:solidFill>
                <a:schemeClr val="tx1"/>
              </a:solidFill>
              <a:effectLst/>
              <a:latin typeface="Nunito Sans"/>
              <a:ea typeface="+mn-ea"/>
              <a:cs typeface="+mn-cs"/>
            </a:endParaRPr>
          </a:p>
          <a:p>
            <a:r>
              <a:rPr lang="en-IN" sz="1200" b="0" i="0" u="sng" kern="1200" dirty="0">
                <a:solidFill>
                  <a:schemeClr val="tx1"/>
                </a:solidFill>
                <a:effectLst/>
                <a:latin typeface="Nunito Sans"/>
                <a:ea typeface="+mn-ea"/>
                <a:cs typeface="+mn-cs"/>
              </a:rPr>
              <a:t>Brainstorming</a:t>
            </a:r>
          </a:p>
          <a:p>
            <a:r>
              <a:rPr lang="en-IN" sz="1200" b="0" i="0" u="sng" kern="1200" dirty="0">
                <a:solidFill>
                  <a:schemeClr val="tx1"/>
                </a:solidFill>
                <a:effectLst/>
                <a:latin typeface="Nunito Sans"/>
                <a:ea typeface="+mn-ea"/>
                <a:cs typeface="+mn-cs"/>
              </a:rPr>
              <a:t>Interviewing</a:t>
            </a:r>
          </a:p>
          <a:p>
            <a:r>
              <a:rPr lang="en-IN" sz="1200" b="0" i="0" u="sng" kern="1200" dirty="0">
                <a:solidFill>
                  <a:schemeClr val="tx1"/>
                </a:solidFill>
                <a:effectLst/>
                <a:latin typeface="Nunito Sans"/>
                <a:ea typeface="+mn-ea"/>
                <a:cs typeface="+mn-cs"/>
              </a:rPr>
              <a:t>Questionnaires</a:t>
            </a:r>
          </a:p>
          <a:p>
            <a:r>
              <a:rPr lang="en-IN" sz="1200" b="0" i="0" u="sng" kern="1200" dirty="0">
                <a:solidFill>
                  <a:schemeClr val="tx1"/>
                </a:solidFill>
                <a:effectLst/>
                <a:latin typeface="Nunito Sans"/>
                <a:ea typeface="+mn-ea"/>
                <a:cs typeface="+mn-cs"/>
              </a:rPr>
              <a:t>As this step continues, the </a:t>
            </a:r>
            <a:r>
              <a:rPr lang="en-IN" sz="1200" b="0" i="0" u="sng" kern="1200" dirty="0" smtClean="0">
                <a:solidFill>
                  <a:schemeClr val="tx1"/>
                </a:solidFill>
                <a:effectLst/>
                <a:latin typeface="Nunito Sans"/>
                <a:ea typeface="+mn-ea"/>
                <a:cs typeface="+mn-cs"/>
              </a:rPr>
              <a:t>“Problem </a:t>
            </a:r>
            <a:r>
              <a:rPr lang="en-IN" sz="1200" b="0" i="0" u="sng" kern="1200" dirty="0">
                <a:solidFill>
                  <a:schemeClr val="tx1"/>
                </a:solidFill>
                <a:effectLst/>
                <a:latin typeface="Nunito Sans"/>
                <a:ea typeface="+mn-ea"/>
                <a:cs typeface="+mn-cs"/>
              </a:rPr>
              <a:t>Solving </a:t>
            </a:r>
            <a:r>
              <a:rPr lang="en-IN" sz="1200" b="0" i="0" u="sng" kern="1200" dirty="0" smtClean="0">
                <a:solidFill>
                  <a:schemeClr val="tx1"/>
                </a:solidFill>
                <a:effectLst/>
                <a:latin typeface="Nunito Sans"/>
                <a:ea typeface="+mn-ea"/>
                <a:cs typeface="+mn-cs"/>
              </a:rPr>
              <a:t>Group” </a:t>
            </a:r>
            <a:r>
              <a:rPr lang="en-IN" sz="1200" b="0" i="0" u="sng" kern="1200" dirty="0">
                <a:solidFill>
                  <a:schemeClr val="tx1"/>
                </a:solidFill>
                <a:effectLst/>
                <a:latin typeface="Nunito Sans"/>
                <a:ea typeface="+mn-ea"/>
                <a:cs typeface="+mn-cs"/>
              </a:rPr>
              <a:t>will constantly revise the definition of the problem. As more symptoms are found, it clarifies what the real problem is.</a:t>
            </a:r>
          </a:p>
          <a:p>
            <a:endParaRPr lang="en-IN" sz="1200" b="0" i="0" u="sng" kern="1200" dirty="0">
              <a:solidFill>
                <a:schemeClr val="tx1"/>
              </a:solidFill>
              <a:effectLst/>
              <a:latin typeface="Nunito Sans"/>
              <a:ea typeface="+mn-ea"/>
              <a:cs typeface="+mn-cs"/>
            </a:endParaRPr>
          </a:p>
          <a:p>
            <a:r>
              <a:rPr lang="en-IN" sz="1200" b="0" i="0" kern="1200" dirty="0">
                <a:solidFill>
                  <a:schemeClr val="tx1"/>
                </a:solidFill>
                <a:effectLst/>
                <a:latin typeface="Nunito Sans"/>
                <a:ea typeface="+mn-ea"/>
                <a:cs typeface="+mn-cs"/>
              </a:rPr>
              <a:t>There are plenty of skills that you need to possess as a business professional, but perhaps none are quite as important as time management. The ability to manage your time properly is one of those things that is non-negotiable in the professional world – if you fail on this point, you will be a failure overall. That might be harsh, but it is the truth.</a:t>
            </a:r>
          </a:p>
          <a:p>
            <a:endParaRPr lang="en-IN" sz="1200" b="0" i="0" kern="1200" dirty="0">
              <a:solidFill>
                <a:schemeClr val="tx1"/>
              </a:solidFill>
              <a:effectLst/>
              <a:latin typeface="Nunito Sans"/>
              <a:ea typeface="+mn-ea"/>
              <a:cs typeface="+mn-cs"/>
            </a:endParaRPr>
          </a:p>
          <a:p>
            <a:r>
              <a:rPr lang="en-IN" sz="1200" kern="1200" dirty="0">
                <a:solidFill>
                  <a:schemeClr val="tx1"/>
                </a:solidFill>
                <a:effectLst/>
                <a:latin typeface="Nunito Sans"/>
                <a:ea typeface="+mn-ea"/>
                <a:cs typeface="+mn-cs"/>
              </a:rPr>
              <a:t>Diagnose the situation so that your focus is on the problem, not just its symptoms. Helpful problem-solving techniques include using flowcharts to identify the expected steps of a process and cause-and-effect diagrams to define and analyze root causes.</a:t>
            </a:r>
          </a:p>
          <a:p>
            <a:r>
              <a:rPr lang="en-IN" sz="1200" kern="1200" dirty="0">
                <a:solidFill>
                  <a:schemeClr val="tx1"/>
                </a:solidFill>
                <a:effectLst/>
                <a:latin typeface="Nunito Sans"/>
                <a:ea typeface="+mn-ea"/>
                <a:cs typeface="+mn-cs"/>
              </a:rPr>
              <a:t> </a:t>
            </a:r>
          </a:p>
          <a:p>
            <a:r>
              <a:rPr lang="en-IN" sz="1200" kern="1200" dirty="0">
                <a:solidFill>
                  <a:schemeClr val="tx1"/>
                </a:solidFill>
                <a:effectLst/>
                <a:latin typeface="Nunito Sans"/>
                <a:ea typeface="+mn-ea"/>
                <a:cs typeface="+mn-cs"/>
              </a:rPr>
              <a:t>The sections below help explain key problem-solving steps. These steps support the involvement of interested parties, the use of factual information, comparison of expectations to reality, and a focus on root causes of a problem. You should begin by:</a:t>
            </a:r>
          </a:p>
          <a:p>
            <a:r>
              <a:rPr lang="en-IN" sz="1200" kern="1200" dirty="0">
                <a:solidFill>
                  <a:schemeClr val="tx1"/>
                </a:solidFill>
                <a:effectLst/>
                <a:latin typeface="Nunito Sans"/>
                <a:ea typeface="+mn-ea"/>
                <a:cs typeface="+mn-cs"/>
              </a:rPr>
              <a:t> </a:t>
            </a:r>
          </a:p>
          <a:p>
            <a:r>
              <a:rPr lang="en-IN" sz="1200" kern="1200" dirty="0">
                <a:solidFill>
                  <a:schemeClr val="tx1"/>
                </a:solidFill>
                <a:effectLst/>
                <a:latin typeface="Nunito Sans"/>
                <a:ea typeface="+mn-ea"/>
                <a:cs typeface="+mn-cs"/>
              </a:rPr>
              <a:t>Reviewing and documenting how processes currently work (i.e., who does what, with what information, using what tools, communicating with what organizations and individuals, in what time frame, using what format).</a:t>
            </a:r>
          </a:p>
          <a:p>
            <a:r>
              <a:rPr lang="en-IN" sz="1200" kern="1200" dirty="0">
                <a:solidFill>
                  <a:schemeClr val="tx1"/>
                </a:solidFill>
                <a:effectLst/>
                <a:latin typeface="Nunito Sans"/>
                <a:ea typeface="+mn-ea"/>
                <a:cs typeface="+mn-cs"/>
              </a:rPr>
              <a:t>Evaluating the possible impact of new tools and revised policies in the development of your “what should be” model</a:t>
            </a:r>
            <a:r>
              <a:rPr lang="en-IN" sz="1200" kern="1200" dirty="0" smtClean="0">
                <a:solidFill>
                  <a:schemeClr val="tx1"/>
                </a:solidFill>
                <a:effectLst/>
                <a:latin typeface="Nunito Sans"/>
                <a:ea typeface="+mn-ea"/>
                <a:cs typeface="+mn-cs"/>
              </a:rPr>
              <a:t>.</a:t>
            </a:r>
            <a:endParaRPr lang="en-IN" dirty="0">
              <a:latin typeface="Nunito Sans"/>
            </a:endParaRPr>
          </a:p>
        </p:txBody>
      </p:sp>
      <p:sp>
        <p:nvSpPr>
          <p:cNvPr id="4" name="Slide Number Placeholder 3"/>
          <p:cNvSpPr>
            <a:spLocks noGrp="1"/>
          </p:cNvSpPr>
          <p:nvPr>
            <p:ph type="sldNum" sz="quarter" idx="10"/>
          </p:nvPr>
        </p:nvSpPr>
        <p:spPr/>
        <p:txBody>
          <a:bodyPr/>
          <a:lstStyle/>
          <a:p>
            <a:fld id="{0E82506B-23F0-49EF-840C-97F3383790FA}" type="slidenum">
              <a:rPr lang="en-IN" smtClean="0"/>
              <a:pPr/>
              <a:t>11</a:t>
            </a:fld>
            <a:endParaRPr lang="en-IN"/>
          </a:p>
        </p:txBody>
      </p:sp>
    </p:spTree>
    <p:extLst>
      <p:ext uri="{BB962C8B-B14F-4D97-AF65-F5344CB8AC3E}">
        <p14:creationId xmlns="" xmlns:p14="http://schemas.microsoft.com/office/powerpoint/2010/main" val="3230605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Nunito Sans"/>
              </a:rPr>
              <a:t>Once all the symptoms are found and the problem diagnosed and an initial definition agreed, the PS group begins to explore what has caused the problem. In this step the problem solving team will use tools such as:</a:t>
            </a:r>
          </a:p>
          <a:p>
            <a:endParaRPr lang="en-IN" dirty="0">
              <a:latin typeface="Nunito Sans"/>
            </a:endParaRPr>
          </a:p>
          <a:p>
            <a:r>
              <a:rPr lang="en-IN" dirty="0">
                <a:latin typeface="Nunito Sans"/>
              </a:rPr>
              <a:t>Fishbone diagrams</a:t>
            </a:r>
          </a:p>
          <a:p>
            <a:r>
              <a:rPr lang="en-IN" dirty="0">
                <a:latin typeface="Nunito Sans"/>
              </a:rPr>
              <a:t>Pareto analysis</a:t>
            </a:r>
          </a:p>
          <a:p>
            <a:r>
              <a:rPr lang="en-IN" dirty="0">
                <a:latin typeface="Nunito Sans"/>
              </a:rPr>
              <a:t>Affinity diagrams</a:t>
            </a:r>
          </a:p>
          <a:p>
            <a:r>
              <a:rPr lang="en-IN" dirty="0">
                <a:latin typeface="Nunito Sans"/>
              </a:rPr>
              <a:t>These techniques help collate the information in a structured way, and focus </a:t>
            </a:r>
            <a:r>
              <a:rPr lang="en-IN" dirty="0" smtClean="0">
                <a:latin typeface="Nunito Sans"/>
              </a:rPr>
              <a:t>in, </a:t>
            </a:r>
            <a:r>
              <a:rPr lang="en-IN" dirty="0">
                <a:latin typeface="Nunito Sans"/>
              </a:rPr>
              <a:t>on the underlying causes of the problem. This is called the root cause.</a:t>
            </a:r>
          </a:p>
          <a:p>
            <a:endParaRPr lang="en-IN" dirty="0">
              <a:latin typeface="Nunito Sans"/>
            </a:endParaRPr>
          </a:p>
          <a:p>
            <a:r>
              <a:rPr lang="en-IN" sz="1200" b="0" i="0" kern="1200" dirty="0">
                <a:solidFill>
                  <a:schemeClr val="tx1"/>
                </a:solidFill>
                <a:effectLst/>
                <a:latin typeface="Nunito Sans"/>
                <a:ea typeface="+mn-ea"/>
                <a:cs typeface="+mn-cs"/>
              </a:rPr>
              <a:t>At this stage, the group may return to step one to revise the definition of the problem.</a:t>
            </a:r>
          </a:p>
          <a:p>
            <a:endParaRPr lang="en-IN" sz="1200" b="0" i="0" kern="1200" dirty="0">
              <a:solidFill>
                <a:schemeClr val="tx1"/>
              </a:solidFill>
              <a:effectLst/>
              <a:latin typeface="Nunito Sans"/>
              <a:ea typeface="+mn-ea"/>
              <a:cs typeface="+mn-cs"/>
            </a:endParaRPr>
          </a:p>
          <a:p>
            <a:r>
              <a:rPr lang="en-IN" sz="1200" b="1" i="0" kern="1200" dirty="0">
                <a:solidFill>
                  <a:schemeClr val="tx1"/>
                </a:solidFill>
                <a:effectLst/>
                <a:latin typeface="Nunito Sans"/>
                <a:ea typeface="+mn-ea"/>
                <a:cs typeface="+mn-cs"/>
              </a:rPr>
              <a:t>The Skeleton of a Fish</a:t>
            </a:r>
          </a:p>
          <a:p>
            <a:pPr fontAlgn="base"/>
            <a:r>
              <a:rPr lang="en-IN" sz="1200" b="0" i="0" kern="1200" dirty="0">
                <a:solidFill>
                  <a:schemeClr val="tx1"/>
                </a:solidFill>
                <a:effectLst/>
                <a:latin typeface="Nunito Sans"/>
                <a:ea typeface="+mn-ea"/>
                <a:cs typeface="+mn-cs"/>
              </a:rPr>
              <a:t>This method of problem solving is often known as a Fishbone Chart because it may look like the skeleton of a fish when you are finished. To get started, you are going to want to write down your ultimate problem on the left side of a piece of paper. If this process is going to be successful, one of the first things you need to do is make sure the problem is clearly defined and specific. For example, ‘low revenue’ is not a good problem to use as the start of your chart. Sure, having low revenue in your business is a problem, but something like that is far too broad in scope to use in this application.</a:t>
            </a:r>
          </a:p>
          <a:p>
            <a:r>
              <a:rPr lang="en-IN" sz="1200" b="0" i="0" u="sng" kern="1200" dirty="0">
                <a:solidFill>
                  <a:schemeClr val="tx1"/>
                </a:solidFill>
                <a:effectLst/>
                <a:latin typeface="Nunito Sans"/>
                <a:ea typeface="+mn-ea"/>
                <a:cs typeface="+mn-cs"/>
                <a:hlinkClick r:id="rId3"/>
              </a:rPr>
              <a:t/>
            </a:r>
            <a:br>
              <a:rPr lang="en-IN" sz="1200" b="0" i="0" u="sng" kern="1200" dirty="0">
                <a:solidFill>
                  <a:schemeClr val="tx1"/>
                </a:solidFill>
                <a:effectLst/>
                <a:latin typeface="Nunito Sans"/>
                <a:ea typeface="+mn-ea"/>
                <a:cs typeface="+mn-cs"/>
                <a:hlinkClick r:id="rId3"/>
              </a:rPr>
            </a:br>
            <a:r>
              <a:rPr lang="en-IN" sz="1200" b="0" i="0" kern="1200" dirty="0">
                <a:solidFill>
                  <a:schemeClr val="tx1"/>
                </a:solidFill>
                <a:effectLst/>
                <a:latin typeface="Nunito Sans"/>
                <a:ea typeface="+mn-ea"/>
                <a:cs typeface="+mn-cs"/>
              </a:rPr>
              <a:t>Rather, problems that land at the head of a Fishbone Chart should be in the vein of ‘the specific piece of equipment continues to break down’, or ‘shipments from one specific supplier keep arriving behind schedule’. In these cases, you could go right to those problems and start to develop solutions based on the underlying causes that you determine in your analysis and research. When the problem at the head of your chart is defined specifically and is narrow in scope, the whole exercise will have a much higher likelihood of success.</a:t>
            </a:r>
          </a:p>
          <a:p>
            <a:endParaRPr lang="en-IN" sz="1200" b="0" i="0" kern="1200" dirty="0">
              <a:solidFill>
                <a:schemeClr val="tx1"/>
              </a:solidFill>
              <a:effectLst/>
              <a:latin typeface="Nunito Sans"/>
              <a:ea typeface="+mn-ea"/>
              <a:cs typeface="+mn-cs"/>
            </a:endParaRPr>
          </a:p>
          <a:p>
            <a:r>
              <a:rPr lang="en-IN" sz="1200" b="1" i="0" kern="1200" dirty="0">
                <a:solidFill>
                  <a:schemeClr val="tx1"/>
                </a:solidFill>
                <a:effectLst/>
                <a:latin typeface="Nunito Sans"/>
                <a:ea typeface="+mn-ea"/>
                <a:cs typeface="+mn-cs"/>
              </a:rPr>
              <a:t>Pareto analysis</a:t>
            </a:r>
          </a:p>
          <a:p>
            <a:r>
              <a:rPr lang="en-IN" sz="1200" b="0" i="0" kern="1200" dirty="0">
                <a:solidFill>
                  <a:schemeClr val="tx1"/>
                </a:solidFill>
                <a:effectLst/>
                <a:latin typeface="Nunito Sans"/>
                <a:ea typeface="+mn-ea"/>
                <a:cs typeface="+mn-cs"/>
              </a:rPr>
              <a:t>Pareto Analysis is based on the famous Pareto Principle, which states that 20% of the work you do will generate 80% of the results you are looking for. In other words, there is not a direct 1:1 relationship between the work you do and the results you get. If you pick out the right work to do, you can achieve most of your desired results without doing anywhere close to all of the work.</a:t>
            </a:r>
          </a:p>
          <a:p>
            <a:pPr fontAlgn="base"/>
            <a:r>
              <a:rPr lang="en-IN" sz="1200" b="0" i="0" kern="1200" dirty="0">
                <a:solidFill>
                  <a:schemeClr val="tx1"/>
                </a:solidFill>
                <a:effectLst/>
                <a:latin typeface="Nunito Sans"/>
                <a:ea typeface="+mn-ea"/>
                <a:cs typeface="+mn-cs"/>
              </a:rPr>
              <a:t>Obviously the 20% – 80% relationship is not an exact measurement, but it does highlight the lopsided nature of the connection between work and results.</a:t>
            </a:r>
          </a:p>
          <a:p>
            <a:endParaRPr lang="en-IN" b="1" dirty="0">
              <a:latin typeface="Nunito Sans"/>
            </a:endParaRPr>
          </a:p>
          <a:p>
            <a:r>
              <a:rPr lang="en-IN" b="1" dirty="0">
                <a:latin typeface="Nunito Sans"/>
              </a:rPr>
              <a:t>Affinity diagrams</a:t>
            </a:r>
          </a:p>
          <a:p>
            <a:r>
              <a:rPr lang="en-IN" b="0" dirty="0">
                <a:latin typeface="Nunito Sans"/>
              </a:rPr>
              <a:t>An affinity diagram is a method used to organize many ideas into groups with common themes or relationships. Affinity diagrams are tools for analyzing large amounts of data and discovering relationships which allow a design direction to be established based on the associations.</a:t>
            </a:r>
          </a:p>
        </p:txBody>
      </p:sp>
      <p:sp>
        <p:nvSpPr>
          <p:cNvPr id="4" name="Slide Number Placeholder 3"/>
          <p:cNvSpPr>
            <a:spLocks noGrp="1"/>
          </p:cNvSpPr>
          <p:nvPr>
            <p:ph type="sldNum" sz="quarter" idx="10"/>
          </p:nvPr>
        </p:nvSpPr>
        <p:spPr/>
        <p:txBody>
          <a:bodyPr/>
          <a:lstStyle/>
          <a:p>
            <a:fld id="{0E82506B-23F0-49EF-840C-97F3383790FA}" type="slidenum">
              <a:rPr lang="en-IN" smtClean="0"/>
              <a:pPr/>
              <a:t>12</a:t>
            </a:fld>
            <a:endParaRPr lang="en-IN" dirty="0"/>
          </a:p>
        </p:txBody>
      </p:sp>
    </p:spTree>
    <p:extLst>
      <p:ext uri="{BB962C8B-B14F-4D97-AF65-F5344CB8AC3E}">
        <p14:creationId xmlns="" xmlns:p14="http://schemas.microsoft.com/office/powerpoint/2010/main" val="2181497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Nunito Sans" charset="0"/>
                <a:ea typeface="+mn-ea"/>
                <a:cs typeface="+mn-cs"/>
              </a:rPr>
              <a:t>Brainstorming is one of the fundamental building blocks of creativity. If you have ever been asked to come up with a collection of creative new ideas – whether in the school or work environment – you have probably used some form of brainstorming as part of your process. While you have probably brainstormed at least once or twice in the past, it is always helpful to review the techniques that you are going to rely on to be productive in business. By taking a closer look at how you can brainstorm effectively, you just may be able to get more out of this process moving forward.</a:t>
            </a:r>
          </a:p>
          <a:p>
            <a:endParaRPr lang="en-IN" sz="1200" b="0" i="0" kern="1200" dirty="0">
              <a:solidFill>
                <a:schemeClr val="tx1"/>
              </a:solidFill>
              <a:effectLst/>
              <a:latin typeface="Nunito Sans" charset="0"/>
              <a:ea typeface="+mn-ea"/>
              <a:cs typeface="+mn-cs"/>
            </a:endParaRPr>
          </a:p>
          <a:p>
            <a:r>
              <a:rPr lang="en-IN" sz="1200" b="0" i="0" kern="1200" dirty="0">
                <a:solidFill>
                  <a:schemeClr val="tx1"/>
                </a:solidFill>
                <a:effectLst/>
                <a:latin typeface="Nunito Sans" charset="0"/>
                <a:ea typeface="+mn-ea"/>
                <a:cs typeface="+mn-cs"/>
              </a:rPr>
              <a:t>Brainstorming is meant to be a form of creativity that places an emphasis on freedom, but you still need to have some basic structure in place for your brainstorming sessions. Generally, that structure is going to come in the way of a problem. What is the problem that you are trying to solve with this session? By clearly defining the problem that you are trying to solve, you should be able to keep your brainstorming process moving in the right direction. This is important whether you are brainstorming as an individual or in a group setting.</a:t>
            </a:r>
          </a:p>
          <a:p>
            <a:endParaRPr lang="en-IN" dirty="0"/>
          </a:p>
        </p:txBody>
      </p:sp>
      <p:sp>
        <p:nvSpPr>
          <p:cNvPr id="4" name="Slide Number Placeholder 3"/>
          <p:cNvSpPr>
            <a:spLocks noGrp="1"/>
          </p:cNvSpPr>
          <p:nvPr>
            <p:ph type="sldNum" sz="quarter" idx="10"/>
          </p:nvPr>
        </p:nvSpPr>
        <p:spPr/>
        <p:txBody>
          <a:bodyPr/>
          <a:lstStyle/>
          <a:p>
            <a:fld id="{0E82506B-23F0-49EF-840C-97F3383790FA}" type="slidenum">
              <a:rPr lang="en-IN" smtClean="0"/>
              <a:pPr/>
              <a:t>13</a:t>
            </a:fld>
            <a:endParaRPr lang="en-IN" dirty="0"/>
          </a:p>
        </p:txBody>
      </p:sp>
    </p:spTree>
    <p:extLst>
      <p:ext uri="{BB962C8B-B14F-4D97-AF65-F5344CB8AC3E}">
        <p14:creationId xmlns="" xmlns:p14="http://schemas.microsoft.com/office/powerpoint/2010/main" val="1354117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kern="1200" dirty="0">
                <a:solidFill>
                  <a:schemeClr val="tx1"/>
                </a:solidFill>
                <a:effectLst/>
                <a:latin typeface="Nunito Sans" charset="0"/>
                <a:ea typeface="+mn-ea"/>
                <a:cs typeface="+mn-cs"/>
              </a:rPr>
              <a:t>One of the first things to understand about brainstorming is the fact that it is meant to be one of the most open and free tools of creativity that you can use. At first, there </a:t>
            </a:r>
            <a:r>
              <a:rPr lang="en-IN" sz="1200" b="0" i="0" kern="1200" dirty="0" smtClean="0">
                <a:solidFill>
                  <a:schemeClr val="tx1"/>
                </a:solidFill>
                <a:effectLst/>
                <a:latin typeface="Nunito Sans" charset="0"/>
                <a:ea typeface="+mn-ea"/>
                <a:cs typeface="+mn-cs"/>
              </a:rPr>
              <a:t>is </a:t>
            </a:r>
            <a:r>
              <a:rPr lang="en-IN" sz="1200" b="0" i="0" kern="1200" dirty="0">
                <a:solidFill>
                  <a:schemeClr val="tx1"/>
                </a:solidFill>
                <a:effectLst/>
                <a:latin typeface="Nunito Sans" charset="0"/>
                <a:ea typeface="+mn-ea"/>
                <a:cs typeface="+mn-cs"/>
              </a:rPr>
              <a:t>going to be very few limitations placed on what can come from your brainstorming sessions – the whole point of the process is to think of as many new, innovative ideas as possible. The time for practicality and rational thinking will come later on down the line. For now, you are going to keep your mind as open as possible while trying to collect a variety of potentially great ideas.</a:t>
            </a:r>
          </a:p>
          <a:p>
            <a:pPr fontAlgn="base"/>
            <a:r>
              <a:rPr lang="en-IN" sz="1200" b="0" i="0" kern="1200" dirty="0">
                <a:solidFill>
                  <a:schemeClr val="tx1"/>
                </a:solidFill>
                <a:effectLst/>
                <a:latin typeface="Nunito Sans" charset="0"/>
                <a:ea typeface="+mn-ea"/>
                <a:cs typeface="+mn-cs"/>
              </a:rPr>
              <a:t>It is often difficult to get creativity flowing freely within an established organization because staff members are often reluctant to pose new ideas that may be seen as unrealistic. This is why it is important to create a brainstorming environment that is supportive and encouraging – you want to allow all participants to use their creativity as fully as possible. It doesn’t matter that most of the ideas shared during brainstorming will never see the light of day. You are looking for the one or two brilliant ideas among the pack that can change your business, and those ideas are only going to be revealed when brainstorming is used properly</a:t>
            </a:r>
            <a:r>
              <a:rPr lang="en-IN" sz="1200" b="0" i="0" kern="1200" dirty="0" smtClean="0">
                <a:solidFill>
                  <a:schemeClr val="tx1"/>
                </a:solidFill>
                <a:effectLst/>
                <a:latin typeface="Nunito Sans" charset="0"/>
                <a:ea typeface="+mn-ea"/>
                <a:cs typeface="+mn-cs"/>
              </a:rPr>
              <a:t>.</a:t>
            </a:r>
            <a:endParaRPr lang="en-IN" sz="1200" b="0" i="0" kern="1200" dirty="0">
              <a:solidFill>
                <a:schemeClr val="tx1"/>
              </a:solidFill>
              <a:effectLst/>
              <a:latin typeface="Nunito Sans" charset="0"/>
              <a:ea typeface="+mn-ea"/>
              <a:cs typeface="+mn-cs"/>
            </a:endParaRPr>
          </a:p>
        </p:txBody>
      </p:sp>
      <p:sp>
        <p:nvSpPr>
          <p:cNvPr id="4" name="Slide Number Placeholder 3"/>
          <p:cNvSpPr>
            <a:spLocks noGrp="1"/>
          </p:cNvSpPr>
          <p:nvPr>
            <p:ph type="sldNum" sz="quarter" idx="10"/>
          </p:nvPr>
        </p:nvSpPr>
        <p:spPr/>
        <p:txBody>
          <a:bodyPr/>
          <a:lstStyle/>
          <a:p>
            <a:fld id="{0E82506B-23F0-49EF-840C-97F3383790FA}" type="slidenum">
              <a:rPr lang="en-IN" smtClean="0"/>
              <a:pPr/>
              <a:t>14</a:t>
            </a:fld>
            <a:endParaRPr lang="en-IN" dirty="0"/>
          </a:p>
        </p:txBody>
      </p:sp>
    </p:spTree>
    <p:extLst>
      <p:ext uri="{BB962C8B-B14F-4D97-AF65-F5344CB8AC3E}">
        <p14:creationId xmlns="" xmlns:p14="http://schemas.microsoft.com/office/powerpoint/2010/main" val="690756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kern="1200" dirty="0">
                <a:solidFill>
                  <a:schemeClr val="tx1"/>
                </a:solidFill>
                <a:effectLst/>
                <a:latin typeface="Nunito Sans"/>
                <a:ea typeface="+mn-ea"/>
                <a:cs typeface="+mn-cs"/>
              </a:rPr>
              <a:t>When dealing with business tools, the tools you will come across can usually be placed into one of two categories – individual tools, and group tools. However, when talking about brainstorming, you will find that this method can actually be used both by individuals and by groups. In fact, there are some benefits to brainstorming alone, and there are other benefits to be enjoyed when you bring a group into the picture.</a:t>
            </a:r>
          </a:p>
          <a:p>
            <a:pPr fontAlgn="base"/>
            <a:r>
              <a:rPr lang="en-IN" sz="1200" b="0" i="0" kern="1200" dirty="0">
                <a:solidFill>
                  <a:schemeClr val="tx1"/>
                </a:solidFill>
                <a:effectLst/>
                <a:latin typeface="Nunito Sans"/>
                <a:ea typeface="+mn-ea"/>
                <a:cs typeface="+mn-cs"/>
              </a:rPr>
              <a:t>Some of the key benefits of individual brainstorming are as follows –</a:t>
            </a:r>
          </a:p>
          <a:p>
            <a:pPr marL="685800" lvl="1" indent="-228600" fontAlgn="base">
              <a:buFont typeface="+mj-lt"/>
              <a:buAutoNum type="alphaLcPeriod"/>
            </a:pPr>
            <a:r>
              <a:rPr lang="en-IN" sz="1200" b="0" i="0" kern="1200" dirty="0">
                <a:solidFill>
                  <a:schemeClr val="tx1"/>
                </a:solidFill>
                <a:effectLst/>
                <a:latin typeface="Nunito Sans"/>
                <a:ea typeface="+mn-ea"/>
                <a:cs typeface="+mn-cs"/>
              </a:rPr>
              <a:t>Ultimate freedom. Even when all members of a group are instructed to be as supportive as possible, there is still bound to be some judgment and criticism within the process. That won’t be a problem with individual brainstorming, however, as you will be free to record any and all ideas that come to mind.</a:t>
            </a:r>
          </a:p>
          <a:p>
            <a:pPr marL="685800" lvl="1" indent="-228600" fontAlgn="base">
              <a:buFont typeface="+mj-lt"/>
              <a:buAutoNum type="alphaLcPeriod"/>
            </a:pPr>
            <a:endParaRPr lang="en-IN" sz="1200" b="0" i="0" kern="1200" dirty="0">
              <a:solidFill>
                <a:schemeClr val="tx1"/>
              </a:solidFill>
              <a:effectLst/>
              <a:latin typeface="Nunito Sans"/>
              <a:ea typeface="+mn-ea"/>
              <a:cs typeface="+mn-cs"/>
            </a:endParaRPr>
          </a:p>
          <a:p>
            <a:pPr marL="685800" lvl="1" indent="-228600" fontAlgn="base">
              <a:buFont typeface="+mj-lt"/>
              <a:buAutoNum type="alphaLcPeriod"/>
            </a:pPr>
            <a:r>
              <a:rPr lang="en-IN" sz="1200" b="0" i="0" kern="1200" dirty="0">
                <a:solidFill>
                  <a:schemeClr val="tx1"/>
                </a:solidFill>
                <a:effectLst/>
                <a:latin typeface="Nunito Sans"/>
                <a:ea typeface="+mn-ea"/>
                <a:cs typeface="+mn-cs"/>
              </a:rPr>
              <a:t>Rather than being distracted by the conversation and activity of the group as a whole, you can focus in on the task at hand when you brainstorm on an individual basis.</a:t>
            </a:r>
          </a:p>
          <a:p>
            <a:pPr marL="685800" lvl="1" indent="-228600" fontAlgn="base">
              <a:buFont typeface="+mj-lt"/>
              <a:buAutoNum type="alphaLcPeriod"/>
            </a:pPr>
            <a:endParaRPr lang="en-IN" sz="1200" b="0" i="0" kern="1200" dirty="0">
              <a:solidFill>
                <a:schemeClr val="tx1"/>
              </a:solidFill>
              <a:effectLst/>
              <a:latin typeface="Nunito Sans"/>
              <a:ea typeface="+mn-ea"/>
              <a:cs typeface="+mn-cs"/>
            </a:endParaRPr>
          </a:p>
          <a:p>
            <a:pPr marL="685800" lvl="1" indent="-228600" fontAlgn="base">
              <a:buFont typeface="+mj-lt"/>
              <a:buAutoNum type="alphaLcPeriod"/>
            </a:pPr>
            <a:r>
              <a:rPr lang="en-IN" sz="1200" b="0" i="0" kern="1200" dirty="0">
                <a:solidFill>
                  <a:schemeClr val="tx1"/>
                </a:solidFill>
                <a:effectLst/>
                <a:latin typeface="Nunito Sans"/>
                <a:ea typeface="+mn-ea"/>
                <a:cs typeface="+mn-cs"/>
              </a:rPr>
              <a:t>Leverage your experience. If you have detailed experience with a specific problem that needs to be solved, it may be best to brainstorm solutions to that problem all on your own. After all, you have the experience and knowledge necessary, so it should be just a matter of time until you find a proper solution.</a:t>
            </a:r>
          </a:p>
          <a:p>
            <a:endParaRPr lang="en-IN" dirty="0"/>
          </a:p>
        </p:txBody>
      </p:sp>
      <p:sp>
        <p:nvSpPr>
          <p:cNvPr id="4" name="Slide Number Placeholder 3"/>
          <p:cNvSpPr>
            <a:spLocks noGrp="1"/>
          </p:cNvSpPr>
          <p:nvPr>
            <p:ph type="sldNum" sz="quarter" idx="10"/>
          </p:nvPr>
        </p:nvSpPr>
        <p:spPr/>
        <p:txBody>
          <a:bodyPr/>
          <a:lstStyle/>
          <a:p>
            <a:fld id="{0E82506B-23F0-49EF-840C-97F3383790FA}" type="slidenum">
              <a:rPr lang="en-IN" smtClean="0"/>
              <a:pPr/>
              <a:t>15</a:t>
            </a:fld>
            <a:endParaRPr lang="en-IN" dirty="0"/>
          </a:p>
        </p:txBody>
      </p:sp>
    </p:spTree>
    <p:extLst>
      <p:ext uri="{BB962C8B-B14F-4D97-AF65-F5344CB8AC3E}">
        <p14:creationId xmlns="" xmlns:p14="http://schemas.microsoft.com/office/powerpoint/2010/main" val="17439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kern="1200" dirty="0">
                <a:solidFill>
                  <a:schemeClr val="tx1"/>
                </a:solidFill>
                <a:effectLst/>
                <a:latin typeface="Nunito Sans"/>
                <a:ea typeface="+mn-ea"/>
                <a:cs typeface="+mn-cs"/>
              </a:rPr>
              <a:t>Brainstorming is a great way to ‘get the ball rolling’ with regard to the ideas you need to drive your business forward. It is not, however, the end of the road for those ideas. If you don’t take action on the best ideas that come out of your brainstorming sessions, you will have accomplished nothing other than wasting some valuable time.</a:t>
            </a:r>
          </a:p>
          <a:p>
            <a:pPr fontAlgn="base"/>
            <a:r>
              <a:rPr lang="en-IN" sz="1200" b="0" i="0" u="sng" kern="1200" dirty="0">
                <a:solidFill>
                  <a:schemeClr val="tx1"/>
                </a:solidFill>
                <a:effectLst/>
                <a:latin typeface="Nunito Sans"/>
                <a:ea typeface="+mn-ea"/>
                <a:cs typeface="+mn-cs"/>
                <a:hlinkClick r:id="rId3"/>
              </a:rPr>
              <a:t/>
            </a:r>
            <a:br>
              <a:rPr lang="en-IN" sz="1200" b="0" i="0" u="sng" kern="1200" dirty="0">
                <a:solidFill>
                  <a:schemeClr val="tx1"/>
                </a:solidFill>
                <a:effectLst/>
                <a:latin typeface="Nunito Sans"/>
                <a:ea typeface="+mn-ea"/>
                <a:cs typeface="+mn-cs"/>
                <a:hlinkClick r:id="rId3"/>
              </a:rPr>
            </a:br>
            <a:r>
              <a:rPr lang="en-IN" sz="1200" b="0" i="0" kern="1200" dirty="0">
                <a:solidFill>
                  <a:schemeClr val="tx1"/>
                </a:solidFill>
                <a:effectLst/>
                <a:latin typeface="Nunito Sans"/>
                <a:ea typeface="+mn-ea"/>
                <a:cs typeface="+mn-cs"/>
              </a:rPr>
              <a:t>So, to make sure you capitalize on the great ideas that have come from your brainstorming time, it is important that you have other tools in place and ready to go. Tools that are focused on helping you take action on all of your great ideas are necessary at this point. Be ready to go with those next steps so you can transition immediately from brainstorming into the action phase.</a:t>
            </a:r>
          </a:p>
          <a:p>
            <a:pPr fontAlgn="base"/>
            <a:r>
              <a:rPr lang="en-IN" sz="1200" b="0" i="0" kern="1200" dirty="0">
                <a:solidFill>
                  <a:schemeClr val="tx1"/>
                </a:solidFill>
                <a:effectLst/>
                <a:latin typeface="Nunito Sans"/>
                <a:ea typeface="+mn-ea"/>
                <a:cs typeface="+mn-cs"/>
              </a:rPr>
              <a:t>It is extremely simple to get started with a brainstorming session of your own, which is why this is one of the best creativity tools available to groups and organizations. Allow your people to brainstorm freely and without judgment – and you should be able to watch them flourish along with your company for years to come.</a:t>
            </a:r>
          </a:p>
          <a:p>
            <a:endParaRPr lang="en-IN" dirty="0"/>
          </a:p>
        </p:txBody>
      </p:sp>
      <p:sp>
        <p:nvSpPr>
          <p:cNvPr id="4" name="Slide Number Placeholder 3"/>
          <p:cNvSpPr>
            <a:spLocks noGrp="1"/>
          </p:cNvSpPr>
          <p:nvPr>
            <p:ph type="sldNum" sz="quarter" idx="10"/>
          </p:nvPr>
        </p:nvSpPr>
        <p:spPr/>
        <p:txBody>
          <a:bodyPr/>
          <a:lstStyle/>
          <a:p>
            <a:fld id="{0E82506B-23F0-49EF-840C-97F3383790FA}" type="slidenum">
              <a:rPr lang="en-IN" smtClean="0"/>
              <a:pPr/>
              <a:t>16</a:t>
            </a:fld>
            <a:endParaRPr lang="en-IN" dirty="0"/>
          </a:p>
        </p:txBody>
      </p:sp>
    </p:spTree>
    <p:extLst>
      <p:ext uri="{BB962C8B-B14F-4D97-AF65-F5344CB8AC3E}">
        <p14:creationId xmlns="" xmlns:p14="http://schemas.microsoft.com/office/powerpoint/2010/main" val="2498764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latin typeface="Nunito Sans"/>
              </a:rPr>
              <a:t>Trainer to run through the “Key Points”.</a:t>
            </a:r>
            <a:endParaRPr lang="en-IN" sz="2400" dirty="0">
              <a:latin typeface="Nunito Sans"/>
            </a:endParaRPr>
          </a:p>
        </p:txBody>
      </p:sp>
      <p:sp>
        <p:nvSpPr>
          <p:cNvPr id="4" name="Slide Number Placeholder 3"/>
          <p:cNvSpPr>
            <a:spLocks noGrp="1"/>
          </p:cNvSpPr>
          <p:nvPr>
            <p:ph type="sldNum" sz="quarter" idx="10"/>
          </p:nvPr>
        </p:nvSpPr>
        <p:spPr/>
        <p:txBody>
          <a:bodyPr/>
          <a:lstStyle/>
          <a:p>
            <a:fld id="{0E82506B-23F0-49EF-840C-97F3383790FA}" type="slidenum">
              <a:rPr lang="en-IN" smtClean="0"/>
              <a:pPr/>
              <a:t>17</a:t>
            </a:fld>
            <a:endParaRPr lang="en-IN" dirty="0"/>
          </a:p>
        </p:txBody>
      </p:sp>
    </p:spTree>
    <p:extLst>
      <p:ext uri="{BB962C8B-B14F-4D97-AF65-F5344CB8AC3E}">
        <p14:creationId xmlns="" xmlns:p14="http://schemas.microsoft.com/office/powerpoint/2010/main" val="484365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Nunito Sans"/>
              </a:rPr>
              <a:t>Trainer to run through the “Key Points”.</a:t>
            </a:r>
            <a:endParaRPr lang="en-IN" sz="1200" kern="1200" dirty="0" smtClean="0">
              <a:solidFill>
                <a:schemeClr val="tx1"/>
              </a:solidFill>
              <a:latin typeface="Nunito Sans"/>
              <a:ea typeface="+mn-ea"/>
              <a:cs typeface="+mn-cs"/>
            </a:endParaRPr>
          </a:p>
          <a:p>
            <a:endParaRPr lang="en-IN" dirty="0"/>
          </a:p>
        </p:txBody>
      </p:sp>
      <p:sp>
        <p:nvSpPr>
          <p:cNvPr id="4" name="Slide Number Placeholder 3"/>
          <p:cNvSpPr>
            <a:spLocks noGrp="1"/>
          </p:cNvSpPr>
          <p:nvPr>
            <p:ph type="sldNum" sz="quarter" idx="10"/>
          </p:nvPr>
        </p:nvSpPr>
        <p:spPr/>
        <p:txBody>
          <a:bodyPr/>
          <a:lstStyle/>
          <a:p>
            <a:fld id="{0E82506B-23F0-49EF-840C-97F3383790FA}" type="slidenum">
              <a:rPr lang="en-IN" smtClean="0"/>
              <a:pPr/>
              <a:t>18</a:t>
            </a:fld>
            <a:endParaRPr lang="en-IN" dirty="0"/>
          </a:p>
        </p:txBody>
      </p:sp>
    </p:spTree>
    <p:extLst>
      <p:ext uri="{BB962C8B-B14F-4D97-AF65-F5344CB8AC3E}">
        <p14:creationId xmlns="" xmlns:p14="http://schemas.microsoft.com/office/powerpoint/2010/main" val="1745105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Trainer to thank the students.</a:t>
            </a:r>
            <a:endParaRPr lang="en-IN" dirty="0"/>
          </a:p>
        </p:txBody>
      </p:sp>
      <p:sp>
        <p:nvSpPr>
          <p:cNvPr id="4" name="Slide Number Placeholder 3"/>
          <p:cNvSpPr>
            <a:spLocks noGrp="1"/>
          </p:cNvSpPr>
          <p:nvPr>
            <p:ph type="sldNum" sz="quarter" idx="10"/>
          </p:nvPr>
        </p:nvSpPr>
        <p:spPr/>
        <p:txBody>
          <a:bodyPr/>
          <a:lstStyle/>
          <a:p>
            <a:fld id="{0E82506B-23F0-49EF-840C-97F3383790FA}" type="slidenum">
              <a:rPr lang="en-IN" smtClean="0"/>
              <a:pPr/>
              <a:t>19</a:t>
            </a:fld>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Nunito Sans"/>
              </a:rPr>
              <a:t>Topic slide : Explain what we are going to deal </a:t>
            </a:r>
            <a:r>
              <a:rPr lang="en-IN" dirty="0" smtClean="0">
                <a:latin typeface="Nunito Sans"/>
              </a:rPr>
              <a:t>with in </a:t>
            </a:r>
            <a:r>
              <a:rPr lang="en-IN" dirty="0">
                <a:latin typeface="Nunito Sans"/>
              </a:rPr>
              <a:t>this </a:t>
            </a:r>
            <a:r>
              <a:rPr lang="en-IN" dirty="0" smtClean="0">
                <a:latin typeface="Nunito Sans"/>
              </a:rPr>
              <a:t>session</a:t>
            </a:r>
            <a:endParaRPr lang="en-IN" dirty="0">
              <a:latin typeface="Nunito Sans"/>
            </a:endParaRPr>
          </a:p>
        </p:txBody>
      </p:sp>
      <p:sp>
        <p:nvSpPr>
          <p:cNvPr id="4" name="Slide Number Placeholder 3"/>
          <p:cNvSpPr>
            <a:spLocks noGrp="1"/>
          </p:cNvSpPr>
          <p:nvPr>
            <p:ph type="sldNum" sz="quarter" idx="10"/>
          </p:nvPr>
        </p:nvSpPr>
        <p:spPr/>
        <p:txBody>
          <a:bodyPr/>
          <a:lstStyle/>
          <a:p>
            <a:fld id="{0E82506B-23F0-49EF-840C-97F3383790FA}" type="slidenum">
              <a:rPr lang="en-IN" smtClean="0"/>
              <a:pPr/>
              <a:t>2</a:t>
            </a:fld>
            <a:endParaRPr lang="en-IN" dirty="0"/>
          </a:p>
        </p:txBody>
      </p:sp>
    </p:spTree>
    <p:extLst>
      <p:ext uri="{BB962C8B-B14F-4D97-AF65-F5344CB8AC3E}">
        <p14:creationId xmlns="" xmlns:p14="http://schemas.microsoft.com/office/powerpoint/2010/main" val="3829264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lnSpc>
                <a:spcPts val="4191"/>
              </a:lnSpc>
            </a:pPr>
            <a:r>
              <a:rPr lang="en-US" sz="1200" b="1" i="0" kern="1200" dirty="0" smtClean="0">
                <a:solidFill>
                  <a:schemeClr val="tx1"/>
                </a:solidFill>
                <a:latin typeface="Nunito Sans"/>
                <a:ea typeface="+mn-ea"/>
                <a:cs typeface="+mn-cs"/>
              </a:rPr>
              <a:t>Problem solving</a:t>
            </a:r>
            <a:r>
              <a:rPr lang="en-US" sz="1200" b="0" i="0" kern="1200" dirty="0" smtClean="0">
                <a:solidFill>
                  <a:schemeClr val="tx1"/>
                </a:solidFill>
                <a:latin typeface="Nunito Sans"/>
                <a:ea typeface="+mn-ea"/>
                <a:cs typeface="+mn-cs"/>
              </a:rPr>
              <a:t> </a:t>
            </a:r>
            <a:r>
              <a:rPr lang="en-US" sz="1200" b="0" i="0" kern="1200" dirty="0" smtClean="0">
                <a:solidFill>
                  <a:schemeClr val="tx1"/>
                </a:solidFill>
                <a:latin typeface="Nunito Sans"/>
                <a:ea typeface="+mn-ea"/>
                <a:cs typeface="+mn-cs"/>
              </a:rPr>
              <a:t>involves </a:t>
            </a:r>
            <a:r>
              <a:rPr lang="en-US" sz="1200" b="0" i="0" kern="1200" dirty="0" smtClean="0">
                <a:solidFill>
                  <a:schemeClr val="tx1"/>
                </a:solidFill>
                <a:latin typeface="Nunito Sans"/>
                <a:ea typeface="+mn-ea"/>
                <a:cs typeface="+mn-cs"/>
              </a:rPr>
              <a:t>being able to identify and define the </a:t>
            </a:r>
            <a:r>
              <a:rPr lang="en-US" sz="1200" b="1" i="0" kern="1200" dirty="0" smtClean="0">
                <a:solidFill>
                  <a:schemeClr val="tx1"/>
                </a:solidFill>
                <a:latin typeface="Nunito Sans"/>
                <a:ea typeface="+mn-ea"/>
                <a:cs typeface="+mn-cs"/>
              </a:rPr>
              <a:t>problem</a:t>
            </a:r>
            <a:r>
              <a:rPr lang="en-US" sz="1200" b="0" i="0" kern="1200" dirty="0" smtClean="0">
                <a:solidFill>
                  <a:schemeClr val="tx1"/>
                </a:solidFill>
                <a:latin typeface="Nunito Sans"/>
                <a:ea typeface="+mn-ea"/>
                <a:cs typeface="+mn-cs"/>
              </a:rPr>
              <a:t>, generating alternative solutions, evaluating and selecting the best </a:t>
            </a:r>
            <a:r>
              <a:rPr lang="en-US" sz="1200" b="0" i="0" kern="1200" dirty="0" smtClean="0">
                <a:solidFill>
                  <a:schemeClr val="tx1"/>
                </a:solidFill>
                <a:latin typeface="Nunito Sans"/>
                <a:ea typeface="+mn-ea"/>
                <a:cs typeface="+mn-cs"/>
              </a:rPr>
              <a:t>alternative </a:t>
            </a:r>
            <a:r>
              <a:rPr lang="en-US" sz="1200" b="0" i="0" kern="1200" dirty="0" smtClean="0">
                <a:solidFill>
                  <a:schemeClr val="tx1"/>
                </a:solidFill>
                <a:latin typeface="Nunito Sans"/>
                <a:ea typeface="+mn-ea"/>
                <a:cs typeface="+mn-cs"/>
              </a:rPr>
              <a:t>and implementing the selected solution</a:t>
            </a:r>
            <a:r>
              <a:rPr lang="en-US" sz="1200" b="0" i="0" kern="1200" dirty="0" smtClean="0">
                <a:solidFill>
                  <a:schemeClr val="tx1"/>
                </a:solidFill>
                <a:latin typeface="Nunito Sans"/>
                <a:ea typeface="+mn-ea"/>
                <a:cs typeface="+mn-cs"/>
              </a:rPr>
              <a:t>.</a:t>
            </a:r>
            <a:endParaRPr lang="en-US" sz="1200" b="0" i="0" kern="1200" dirty="0" smtClean="0">
              <a:solidFill>
                <a:schemeClr val="tx1"/>
              </a:solidFill>
              <a:latin typeface="Nunito Sans"/>
              <a:ea typeface="+mn-ea"/>
              <a:cs typeface="+mn-cs"/>
            </a:endParaRPr>
          </a:p>
        </p:txBody>
      </p:sp>
      <p:sp>
        <p:nvSpPr>
          <p:cNvPr id="4" name="Slide Number Placeholder 3"/>
          <p:cNvSpPr>
            <a:spLocks noGrp="1"/>
          </p:cNvSpPr>
          <p:nvPr>
            <p:ph type="sldNum" sz="quarter" idx="10"/>
          </p:nvPr>
        </p:nvSpPr>
        <p:spPr/>
        <p:txBody>
          <a:bodyPr/>
          <a:lstStyle/>
          <a:p>
            <a:fld id="{0E82506B-23F0-49EF-840C-97F3383790FA}" type="slidenum">
              <a:rPr lang="en-IN" smtClean="0"/>
              <a:pPr/>
              <a:t>3</a:t>
            </a:fld>
            <a:endParaRPr lang="en-IN" dirty="0"/>
          </a:p>
        </p:txBody>
      </p:sp>
    </p:spTree>
    <p:extLst>
      <p:ext uri="{BB962C8B-B14F-4D97-AF65-F5344CB8AC3E}">
        <p14:creationId xmlns="" xmlns:p14="http://schemas.microsoft.com/office/powerpoint/2010/main" val="3180329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latin typeface="Nunito Sans"/>
                <a:ea typeface="+mn-ea"/>
                <a:cs typeface="+mn-cs"/>
              </a:rPr>
              <a:t>Trainer to interact with the students and ask them to come up with examples</a:t>
            </a:r>
            <a:r>
              <a:rPr lang="en-IN" sz="1200" kern="1200" baseline="0" dirty="0" smtClean="0">
                <a:solidFill>
                  <a:schemeClr val="tx1"/>
                </a:solidFill>
                <a:latin typeface="Nunito Sans"/>
                <a:ea typeface="+mn-ea"/>
                <a:cs typeface="+mn-cs"/>
              </a:rPr>
              <a:t> for problems and to find either a scientific or technological solution.</a:t>
            </a:r>
            <a:endParaRPr lang="en-IN" sz="1200" kern="1200" dirty="0" smtClean="0">
              <a:solidFill>
                <a:schemeClr val="tx1"/>
              </a:solidFill>
              <a:latin typeface="Nunito Sans"/>
              <a:ea typeface="+mn-ea"/>
              <a:cs typeface="+mn-cs"/>
            </a:endParaRPr>
          </a:p>
          <a:p>
            <a:pPr algn="l"/>
            <a:endParaRPr lang="en-IN" dirty="0"/>
          </a:p>
        </p:txBody>
      </p:sp>
      <p:sp>
        <p:nvSpPr>
          <p:cNvPr id="4" name="Slide Number Placeholder 3"/>
          <p:cNvSpPr>
            <a:spLocks noGrp="1"/>
          </p:cNvSpPr>
          <p:nvPr>
            <p:ph type="sldNum" sz="quarter" idx="10"/>
          </p:nvPr>
        </p:nvSpPr>
        <p:spPr/>
        <p:txBody>
          <a:bodyPr/>
          <a:lstStyle/>
          <a:p>
            <a:fld id="{0E82506B-23F0-49EF-840C-97F3383790FA}" type="slidenum">
              <a:rPr lang="en-IN" smtClean="0"/>
              <a:pPr/>
              <a:t>4</a:t>
            </a:fld>
            <a:endParaRPr lang="en-IN" dirty="0"/>
          </a:p>
        </p:txBody>
      </p:sp>
    </p:spTree>
    <p:extLst>
      <p:ext uri="{BB962C8B-B14F-4D97-AF65-F5344CB8AC3E}">
        <p14:creationId xmlns="" xmlns:p14="http://schemas.microsoft.com/office/powerpoint/2010/main" val="1644563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spc="0" dirty="0" smtClean="0">
                <a:solidFill>
                  <a:schemeClr val="tx1"/>
                </a:solidFill>
                <a:latin typeface="Nunito Sans"/>
                <a:ea typeface="Calibri"/>
                <a:cs typeface="Calibri"/>
              </a:rPr>
              <a:t>Trainer to ask students to try and explain in their own words. After that, Trainer to elaborate.</a:t>
            </a:r>
            <a:endParaRPr lang="en-US" altLang="zh-CN" sz="1200" kern="1200" dirty="0">
              <a:solidFill>
                <a:schemeClr val="tx1"/>
              </a:solidFill>
              <a:latin typeface="Nunito Sans"/>
              <a:ea typeface="Calibri"/>
              <a:cs typeface="Calibri"/>
            </a:endParaRPr>
          </a:p>
          <a:p>
            <a:endParaRPr lang="en-IN" dirty="0"/>
          </a:p>
        </p:txBody>
      </p:sp>
      <p:sp>
        <p:nvSpPr>
          <p:cNvPr id="4" name="Slide Number Placeholder 3"/>
          <p:cNvSpPr>
            <a:spLocks noGrp="1"/>
          </p:cNvSpPr>
          <p:nvPr>
            <p:ph type="sldNum" sz="quarter" idx="10"/>
          </p:nvPr>
        </p:nvSpPr>
        <p:spPr/>
        <p:txBody>
          <a:bodyPr/>
          <a:lstStyle/>
          <a:p>
            <a:fld id="{0E82506B-23F0-49EF-840C-97F3383790FA}" type="slidenum">
              <a:rPr lang="en-IN" smtClean="0"/>
              <a:pPr/>
              <a:t>5</a:t>
            </a:fld>
            <a:endParaRPr lang="en-IN" dirty="0"/>
          </a:p>
        </p:txBody>
      </p:sp>
    </p:spTree>
    <p:extLst>
      <p:ext uri="{BB962C8B-B14F-4D97-AF65-F5344CB8AC3E}">
        <p14:creationId xmlns="" xmlns:p14="http://schemas.microsoft.com/office/powerpoint/2010/main" val="1149803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kern="1200" spc="0" dirty="0" smtClean="0">
                <a:solidFill>
                  <a:schemeClr val="tx1"/>
                </a:solidFill>
                <a:latin typeface="Nunito Sans"/>
                <a:ea typeface="Calibri"/>
                <a:cs typeface="Calibri"/>
              </a:rPr>
              <a:t>Trainer to ask students to try and explain in their own words. After that, Trainer to elaborate.</a:t>
            </a:r>
            <a:endParaRPr lang="en-US" altLang="zh-CN" sz="1000" kern="1200" dirty="0" smtClean="0">
              <a:solidFill>
                <a:schemeClr val="tx1"/>
              </a:solidFill>
              <a:latin typeface="Nunito Sans"/>
              <a:ea typeface="Calibri"/>
              <a:cs typeface="Calibri"/>
            </a:endParaRPr>
          </a:p>
        </p:txBody>
      </p:sp>
      <p:sp>
        <p:nvSpPr>
          <p:cNvPr id="4" name="Slide Number Placeholder 3"/>
          <p:cNvSpPr>
            <a:spLocks noGrp="1"/>
          </p:cNvSpPr>
          <p:nvPr>
            <p:ph type="sldNum" sz="quarter" idx="10"/>
          </p:nvPr>
        </p:nvSpPr>
        <p:spPr/>
        <p:txBody>
          <a:bodyPr/>
          <a:lstStyle/>
          <a:p>
            <a:fld id="{0E82506B-23F0-49EF-840C-97F3383790FA}" type="slidenum">
              <a:rPr lang="en-IN" smtClean="0"/>
              <a:pPr/>
              <a:t>6</a:t>
            </a:fld>
            <a:endParaRPr lang="en-IN" dirty="0"/>
          </a:p>
        </p:txBody>
      </p:sp>
    </p:spTree>
    <p:extLst>
      <p:ext uri="{BB962C8B-B14F-4D97-AF65-F5344CB8AC3E}">
        <p14:creationId xmlns="" xmlns:p14="http://schemas.microsoft.com/office/powerpoint/2010/main" val="333398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Nunito Sans"/>
              </a:rPr>
              <a:t>Skinner : </a:t>
            </a:r>
            <a:r>
              <a:rPr lang="en-IN" sz="1200" b="0" i="0" kern="1200" dirty="0" err="1">
                <a:solidFill>
                  <a:schemeClr val="tx1"/>
                </a:solidFill>
                <a:effectLst/>
                <a:latin typeface="Nunito Sans"/>
                <a:ea typeface="+mn-ea"/>
                <a:cs typeface="+mn-cs"/>
              </a:rPr>
              <a:t>Burrhus</a:t>
            </a:r>
            <a:r>
              <a:rPr lang="en-IN" sz="1200" b="0" i="0" kern="1200" dirty="0">
                <a:solidFill>
                  <a:schemeClr val="tx1"/>
                </a:solidFill>
                <a:effectLst/>
                <a:latin typeface="Nunito Sans"/>
                <a:ea typeface="+mn-ea"/>
                <a:cs typeface="+mn-cs"/>
              </a:rPr>
              <a:t> Frederic Skinner was an American psychologist, </a:t>
            </a:r>
            <a:r>
              <a:rPr lang="en-IN" sz="1200" b="0" i="0" kern="1200" dirty="0" smtClean="0">
                <a:solidFill>
                  <a:schemeClr val="tx1"/>
                </a:solidFill>
                <a:effectLst/>
                <a:latin typeface="Nunito Sans"/>
                <a:ea typeface="+mn-ea"/>
                <a:cs typeface="+mn-cs"/>
              </a:rPr>
              <a:t>behaviourist, </a:t>
            </a:r>
            <a:r>
              <a:rPr lang="en-IN" sz="1200" b="0" i="0" kern="1200" dirty="0">
                <a:solidFill>
                  <a:schemeClr val="tx1"/>
                </a:solidFill>
                <a:effectLst/>
                <a:latin typeface="Nunito Sans"/>
                <a:ea typeface="+mn-ea"/>
                <a:cs typeface="+mn-cs"/>
              </a:rPr>
              <a:t>author, inventor, and social philosopher. He was the Edgar Pierce Professor of Psychology at Harvard University from 1958 until his retirement in 1974.</a:t>
            </a:r>
            <a:endParaRPr lang="en-IN" dirty="0">
              <a:latin typeface="Nunito Sans"/>
            </a:endParaRPr>
          </a:p>
        </p:txBody>
      </p:sp>
      <p:sp>
        <p:nvSpPr>
          <p:cNvPr id="4" name="Slide Number Placeholder 3"/>
          <p:cNvSpPr>
            <a:spLocks noGrp="1"/>
          </p:cNvSpPr>
          <p:nvPr>
            <p:ph type="sldNum" sz="quarter" idx="10"/>
          </p:nvPr>
        </p:nvSpPr>
        <p:spPr/>
        <p:txBody>
          <a:bodyPr/>
          <a:lstStyle/>
          <a:p>
            <a:fld id="{0E82506B-23F0-49EF-840C-97F3383790FA}" type="slidenum">
              <a:rPr lang="en-IN" smtClean="0"/>
              <a:pPr/>
              <a:t>7</a:t>
            </a:fld>
            <a:endParaRPr lang="en-IN"/>
          </a:p>
        </p:txBody>
      </p:sp>
    </p:spTree>
    <p:extLst>
      <p:ext uri="{BB962C8B-B14F-4D97-AF65-F5344CB8AC3E}">
        <p14:creationId xmlns="" xmlns:p14="http://schemas.microsoft.com/office/powerpoint/2010/main" val="1173818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latin typeface="Nunito Sans"/>
              </a:rPr>
              <a:t>Trainer to explain to the students, </a:t>
            </a:r>
            <a:r>
              <a:rPr lang="en-IN" dirty="0">
                <a:latin typeface="Nunito Sans"/>
              </a:rPr>
              <a:t>why </a:t>
            </a:r>
            <a:r>
              <a:rPr lang="en-IN" dirty="0" smtClean="0">
                <a:latin typeface="Nunito Sans"/>
              </a:rPr>
              <a:t>we should learn </a:t>
            </a:r>
            <a:r>
              <a:rPr lang="en-IN" dirty="0">
                <a:latin typeface="Nunito Sans"/>
              </a:rPr>
              <a:t>about problem solving with the points given in the </a:t>
            </a:r>
            <a:r>
              <a:rPr lang="en-IN" dirty="0" smtClean="0">
                <a:latin typeface="Nunito Sans"/>
              </a:rPr>
              <a:t>slide.</a:t>
            </a:r>
            <a:endParaRPr lang="en-IN" dirty="0">
              <a:latin typeface="Nunito Sans"/>
            </a:endParaRPr>
          </a:p>
        </p:txBody>
      </p:sp>
      <p:sp>
        <p:nvSpPr>
          <p:cNvPr id="4" name="Slide Number Placeholder 3"/>
          <p:cNvSpPr>
            <a:spLocks noGrp="1"/>
          </p:cNvSpPr>
          <p:nvPr>
            <p:ph type="sldNum" sz="quarter" idx="10"/>
          </p:nvPr>
        </p:nvSpPr>
        <p:spPr/>
        <p:txBody>
          <a:bodyPr/>
          <a:lstStyle/>
          <a:p>
            <a:fld id="{0E82506B-23F0-49EF-840C-97F3383790FA}" type="slidenum">
              <a:rPr lang="en-IN" smtClean="0"/>
              <a:pPr/>
              <a:t>8</a:t>
            </a:fld>
            <a:endParaRPr lang="en-IN"/>
          </a:p>
        </p:txBody>
      </p:sp>
    </p:spTree>
    <p:extLst>
      <p:ext uri="{BB962C8B-B14F-4D97-AF65-F5344CB8AC3E}">
        <p14:creationId xmlns="" xmlns:p14="http://schemas.microsoft.com/office/powerpoint/2010/main" val="111962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Nunito Sans"/>
              </a:rPr>
              <a:t>Trainers please tell the students the story of the blind men and an elephant and explain them that </a:t>
            </a:r>
            <a:r>
              <a:rPr lang="en-IN" dirty="0" smtClean="0">
                <a:latin typeface="Nunito Sans"/>
              </a:rPr>
              <a:t>perception </a:t>
            </a:r>
            <a:r>
              <a:rPr lang="en-IN" dirty="0">
                <a:latin typeface="Nunito Sans"/>
              </a:rPr>
              <a:t>defers </a:t>
            </a:r>
            <a:r>
              <a:rPr lang="en-IN" dirty="0" smtClean="0">
                <a:latin typeface="Nunito Sans"/>
              </a:rPr>
              <a:t>from person </a:t>
            </a:r>
            <a:r>
              <a:rPr lang="en-IN" dirty="0">
                <a:latin typeface="Nunito Sans"/>
              </a:rPr>
              <a:t>to person on </a:t>
            </a:r>
            <a:r>
              <a:rPr lang="en-IN" dirty="0" smtClean="0">
                <a:latin typeface="Nunito Sans"/>
              </a:rPr>
              <a:t>the same </a:t>
            </a:r>
            <a:r>
              <a:rPr lang="en-IN" dirty="0">
                <a:latin typeface="Nunito Sans"/>
              </a:rPr>
              <a:t>thing. Tell them that every problem will be viewed differently by different people.</a:t>
            </a:r>
          </a:p>
        </p:txBody>
      </p:sp>
      <p:sp>
        <p:nvSpPr>
          <p:cNvPr id="4" name="Slide Number Placeholder 3"/>
          <p:cNvSpPr>
            <a:spLocks noGrp="1"/>
          </p:cNvSpPr>
          <p:nvPr>
            <p:ph type="sldNum" sz="quarter" idx="10"/>
          </p:nvPr>
        </p:nvSpPr>
        <p:spPr/>
        <p:txBody>
          <a:bodyPr/>
          <a:lstStyle/>
          <a:p>
            <a:fld id="{0E82506B-23F0-49EF-840C-97F3383790FA}" type="slidenum">
              <a:rPr lang="en-IN" smtClean="0"/>
              <a:pPr/>
              <a:t>9</a:t>
            </a:fld>
            <a:endParaRPr lang="en-IN"/>
          </a:p>
        </p:txBody>
      </p:sp>
    </p:spTree>
    <p:extLst>
      <p:ext uri="{BB962C8B-B14F-4D97-AF65-F5344CB8AC3E}">
        <p14:creationId xmlns="" xmlns:p14="http://schemas.microsoft.com/office/powerpoint/2010/main" val="175849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1366759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2919393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111858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320069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2546834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4108942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518010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55862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2211114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169548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D0C280-FC4E-44A2-B78B-DF25B5E24EBD}" type="datetimeFigureOut">
              <a:rPr lang="en-IN" smtClean="0"/>
              <a:pPr/>
              <a:t>21-02-2020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33E0D45-6E90-42D7-86F2-A94267F9703E}" type="slidenum">
              <a:rPr lang="en-IN" smtClean="0"/>
              <a:pPr/>
              <a:t>‹#›</a:t>
            </a:fld>
            <a:endParaRPr lang="en-IN" dirty="0"/>
          </a:p>
        </p:txBody>
      </p:sp>
    </p:spTree>
    <p:extLst>
      <p:ext uri="{BB962C8B-B14F-4D97-AF65-F5344CB8AC3E}">
        <p14:creationId xmlns="" xmlns:p14="http://schemas.microsoft.com/office/powerpoint/2010/main" val="202208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D0C280-FC4E-44A2-B78B-DF25B5E24EBD}" type="datetimeFigureOut">
              <a:rPr lang="en-IN" smtClean="0"/>
              <a:pPr/>
              <a:t>21-02-2020</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E0D45-6E90-42D7-86F2-A94267F9703E}" type="slidenum">
              <a:rPr lang="en-IN" smtClean="0"/>
              <a:pPr/>
              <a:t>‹#›</a:t>
            </a:fld>
            <a:endParaRPr lang="en-IN" dirty="0"/>
          </a:p>
        </p:txBody>
      </p:sp>
      <p:pic>
        <p:nvPicPr>
          <p:cNvPr id="7" name="Picture 6">
            <a:extLst>
              <a:ext uri="{FF2B5EF4-FFF2-40B4-BE49-F238E27FC236}">
                <a16:creationId xmlns="" xmlns:a16="http://schemas.microsoft.com/office/drawing/2014/main" id="{AD959E04-26F7-4D9C-9FEF-ADA685BCBFD7}"/>
              </a:ext>
            </a:extLst>
          </p:cNvPr>
          <p:cNvPicPr>
            <a:picLocks noChangeAspect="1"/>
          </p:cNvPicPr>
          <p:nvPr userDrawn="1"/>
        </p:nvPicPr>
        <p:blipFill>
          <a:blip r:embed="rId13" cstate="print">
            <a:duotone>
              <a:schemeClr val="bg2">
                <a:shade val="45000"/>
                <a:satMod val="135000"/>
              </a:schemeClr>
              <a:prstClr val="white"/>
            </a:duotone>
            <a:extLst>
              <a:ext uri="{BEBA8EAE-BF5A-486C-A8C5-ECC9F3942E4B}">
                <a14:imgProps xmlns="" xmlns:a14="http://schemas.microsoft.com/office/drawing/2010/main">
                  <a14:imgLayer r:embed="rId14">
                    <a14:imgEffect>
                      <a14:brightnessContrast bright="-40000" contrast="40000"/>
                    </a14:imgEffect>
                  </a14:imgLayer>
                </a14:imgProps>
              </a:ext>
            </a:extLst>
          </a:blip>
          <a:stretch>
            <a:fillRect/>
          </a:stretch>
        </p:blipFill>
        <p:spPr>
          <a:xfrm>
            <a:off x="0" y="-2863"/>
            <a:ext cx="9144000" cy="6872280"/>
          </a:xfrm>
          <a:prstGeom prst="rect">
            <a:avLst/>
          </a:prstGeom>
        </p:spPr>
      </p:pic>
      <p:pic>
        <p:nvPicPr>
          <p:cNvPr id="8" name="Picture 7">
            <a:extLst>
              <a:ext uri="{FF2B5EF4-FFF2-40B4-BE49-F238E27FC236}">
                <a16:creationId xmlns="" xmlns:a16="http://schemas.microsoft.com/office/drawing/2014/main" id="{B1B86D0A-E6CE-4727-9396-319EC25A7A87}"/>
              </a:ext>
            </a:extLst>
          </p:cNvPr>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7607185" y="6484203"/>
            <a:ext cx="1433945" cy="311244"/>
          </a:xfrm>
          <a:prstGeom prst="rect">
            <a:avLst/>
          </a:prstGeom>
        </p:spPr>
      </p:pic>
    </p:spTree>
    <p:extLst>
      <p:ext uri="{BB962C8B-B14F-4D97-AF65-F5344CB8AC3E}">
        <p14:creationId xmlns="" xmlns:p14="http://schemas.microsoft.com/office/powerpoint/2010/main" val="2624840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png"/><Relationship Id="rId7" Type="http://schemas.microsoft.com/office/2007/relationships/hdphoto" Target="../media/hdphoto10.wdp"/><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11.wd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4.wdp"/></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5.wd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6.wdp"/><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6.wdp"/><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7.wdp"/><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7D3141F-31EF-4FD9-A655-AD8561B9538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50195" y="2541743"/>
            <a:ext cx="6643610" cy="1774515"/>
          </a:xfrm>
          <a:prstGeom prst="rect">
            <a:avLst/>
          </a:prstGeom>
        </p:spPr>
      </p:pic>
    </p:spTree>
    <p:extLst>
      <p:ext uri="{BB962C8B-B14F-4D97-AF65-F5344CB8AC3E}">
        <p14:creationId xmlns="" xmlns:p14="http://schemas.microsoft.com/office/powerpoint/2010/main" val="165062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7502173-A97F-402B-BED1-CD7F045264B3}"/>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667" b="100000" l="0" r="100000"/>
                    </a14:imgEffect>
                    <a14:imgEffect>
                      <a14:brightnessContrast contrast="40000"/>
                    </a14:imgEffect>
                  </a14:imgLayer>
                </a14:imgProps>
              </a:ext>
            </a:extLst>
          </a:blip>
          <a:stretch>
            <a:fillRect/>
          </a:stretch>
        </p:blipFill>
        <p:spPr>
          <a:xfrm>
            <a:off x="1564058" y="935899"/>
            <a:ext cx="5922101" cy="5922101"/>
          </a:xfrm>
          <a:prstGeom prst="rect">
            <a:avLst/>
          </a:prstGeom>
        </p:spPr>
      </p:pic>
      <p:sp>
        <p:nvSpPr>
          <p:cNvPr id="3" name="TextBox 2">
            <a:extLst>
              <a:ext uri="{FF2B5EF4-FFF2-40B4-BE49-F238E27FC236}">
                <a16:creationId xmlns="" xmlns:a16="http://schemas.microsoft.com/office/drawing/2014/main" id="{DBE8210D-16E7-491B-BB15-9E65EB2A3770}"/>
              </a:ext>
            </a:extLst>
          </p:cNvPr>
          <p:cNvSpPr txBox="1"/>
          <p:nvPr/>
        </p:nvSpPr>
        <p:spPr>
          <a:xfrm>
            <a:off x="2957565" y="289393"/>
            <a:ext cx="2804160" cy="369332"/>
          </a:xfrm>
          <a:prstGeom prst="rect">
            <a:avLst/>
          </a:prstGeom>
          <a:noFill/>
        </p:spPr>
        <p:txBody>
          <a:bodyPr wrap="square" rtlCol="0">
            <a:spAutoFit/>
          </a:bodyPr>
          <a:lstStyle/>
          <a:p>
            <a:r>
              <a:rPr lang="en-IN" dirty="0"/>
              <a:t>Problem Solving </a:t>
            </a:r>
            <a:r>
              <a:rPr lang="en-IN" dirty="0" smtClean="0"/>
              <a:t>Cycle</a:t>
            </a:r>
            <a:endParaRPr lang="en-IN" dirty="0"/>
          </a:p>
        </p:txBody>
      </p:sp>
      <p:sp>
        <p:nvSpPr>
          <p:cNvPr id="4" name="Rectangle 3">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2571125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115A642-880E-4A4C-B536-0F5C33791D21}"/>
              </a:ext>
            </a:extLst>
          </p:cNvPr>
          <p:cNvPicPr>
            <a:picLocks noChangeAspect="1"/>
          </p:cNvPicPr>
          <p:nvPr/>
        </p:nvPicPr>
        <p:blipFill>
          <a:blip r:embed="rId3" cstate="print"/>
          <a:stretch>
            <a:fillRect/>
          </a:stretch>
        </p:blipFill>
        <p:spPr>
          <a:xfrm>
            <a:off x="6098355" y="5321507"/>
            <a:ext cx="2682472" cy="634039"/>
          </a:xfrm>
          <a:prstGeom prst="rect">
            <a:avLst/>
          </a:prstGeom>
        </p:spPr>
      </p:pic>
      <p:sp>
        <p:nvSpPr>
          <p:cNvPr id="2" name="TextBox 1">
            <a:extLst>
              <a:ext uri="{FF2B5EF4-FFF2-40B4-BE49-F238E27FC236}">
                <a16:creationId xmlns="" xmlns:a16="http://schemas.microsoft.com/office/drawing/2014/main" id="{D7A4AAB2-F42D-4436-8740-EE82386CB78F}"/>
              </a:ext>
            </a:extLst>
          </p:cNvPr>
          <p:cNvSpPr txBox="1"/>
          <p:nvPr/>
        </p:nvSpPr>
        <p:spPr>
          <a:xfrm>
            <a:off x="34836" y="278680"/>
            <a:ext cx="4397829" cy="584775"/>
          </a:xfrm>
          <a:prstGeom prst="rect">
            <a:avLst/>
          </a:prstGeom>
          <a:noFill/>
        </p:spPr>
        <p:txBody>
          <a:bodyPr wrap="square" rtlCol="0">
            <a:spAutoFit/>
          </a:bodyPr>
          <a:lstStyle/>
          <a:p>
            <a:r>
              <a:rPr lang="en-IN" sz="3200" dirty="0">
                <a:effectLst>
                  <a:outerShdw blurRad="38100" dist="38100" dir="2700000" algn="tl">
                    <a:srgbClr val="000000">
                      <a:alpha val="43137"/>
                    </a:srgbClr>
                  </a:outerShdw>
                </a:effectLst>
                <a:latin typeface="+mj-lt"/>
              </a:rPr>
              <a:t>Identify The Problem</a:t>
            </a:r>
          </a:p>
        </p:txBody>
      </p:sp>
      <p:sp>
        <p:nvSpPr>
          <p:cNvPr id="3" name="Rectangle 2">
            <a:extLst>
              <a:ext uri="{FF2B5EF4-FFF2-40B4-BE49-F238E27FC236}">
                <a16:creationId xmlns="" xmlns:a16="http://schemas.microsoft.com/office/drawing/2014/main" id="{03C78EF3-FE34-4B96-B801-0EAB6DBC83ED}"/>
              </a:ext>
            </a:extLst>
          </p:cNvPr>
          <p:cNvSpPr/>
          <p:nvPr/>
        </p:nvSpPr>
        <p:spPr>
          <a:xfrm>
            <a:off x="940526" y="1287645"/>
            <a:ext cx="7593874" cy="3770263"/>
          </a:xfrm>
          <a:prstGeom prst="rect">
            <a:avLst/>
          </a:prstGeom>
        </p:spPr>
        <p:txBody>
          <a:bodyPr wrap="square">
            <a:spAutoFit/>
          </a:bodyPr>
          <a:lstStyle/>
          <a:p>
            <a:pPr marL="342900" lvl="0" indent="-342900">
              <a:lnSpc>
                <a:spcPct val="150000"/>
              </a:lnSpc>
              <a:spcAft>
                <a:spcPts val="1000"/>
              </a:spcAft>
              <a:buSzPts val="1000"/>
              <a:buFont typeface="Wingdings" pitchFamily="2" charset="2"/>
              <a:buChar char="§"/>
              <a:tabLst>
                <a:tab pos="457200" algn="l"/>
              </a:tabLst>
            </a:pPr>
            <a:r>
              <a:rPr lang="en-IN" dirty="0">
                <a:solidFill>
                  <a:srgbClr val="090909"/>
                </a:solidFill>
                <a:latin typeface="+mj-lt"/>
                <a:ea typeface="Times New Roman" panose="02020603050405020304" pitchFamily="18" charset="0"/>
                <a:cs typeface="Times New Roman" panose="02020603050405020304" pitchFamily="18" charset="0"/>
              </a:rPr>
              <a:t>Differentiate fact from opinion</a:t>
            </a:r>
            <a:endParaRPr lang="en-IN" dirty="0">
              <a:latin typeface="+mj-lt"/>
              <a:ea typeface="Calibri" panose="020F0502020204030204" pitchFamily="34" charset="0"/>
              <a:cs typeface="Times New Roman" panose="02020603050405020304" pitchFamily="18" charset="0"/>
            </a:endParaRPr>
          </a:p>
          <a:p>
            <a:pPr marL="342900" lvl="0" indent="-342900">
              <a:lnSpc>
                <a:spcPct val="150000"/>
              </a:lnSpc>
              <a:spcAft>
                <a:spcPts val="1000"/>
              </a:spcAft>
              <a:buSzPts val="1000"/>
              <a:buFont typeface="Wingdings" pitchFamily="2" charset="2"/>
              <a:buChar char="§"/>
              <a:tabLst>
                <a:tab pos="457200" algn="l"/>
              </a:tabLst>
            </a:pPr>
            <a:r>
              <a:rPr lang="en-IN" dirty="0">
                <a:solidFill>
                  <a:srgbClr val="090909"/>
                </a:solidFill>
                <a:latin typeface="+mj-lt"/>
                <a:ea typeface="Times New Roman" panose="02020603050405020304" pitchFamily="18" charset="0"/>
                <a:cs typeface="Times New Roman" panose="02020603050405020304" pitchFamily="18" charset="0"/>
              </a:rPr>
              <a:t>Specify underlying causes</a:t>
            </a:r>
            <a:endParaRPr lang="en-IN" dirty="0">
              <a:latin typeface="+mj-lt"/>
              <a:ea typeface="Calibri" panose="020F0502020204030204" pitchFamily="34" charset="0"/>
              <a:cs typeface="Times New Roman" panose="02020603050405020304" pitchFamily="18" charset="0"/>
            </a:endParaRPr>
          </a:p>
          <a:p>
            <a:pPr marL="342900" lvl="0" indent="-342900">
              <a:lnSpc>
                <a:spcPct val="150000"/>
              </a:lnSpc>
              <a:spcAft>
                <a:spcPts val="1000"/>
              </a:spcAft>
              <a:buSzPts val="1000"/>
              <a:buFont typeface="Wingdings" pitchFamily="2" charset="2"/>
              <a:buChar char="§"/>
              <a:tabLst>
                <a:tab pos="457200" algn="l"/>
              </a:tabLst>
            </a:pPr>
            <a:r>
              <a:rPr lang="en-IN" dirty="0">
                <a:solidFill>
                  <a:srgbClr val="090909"/>
                </a:solidFill>
                <a:latin typeface="+mj-lt"/>
                <a:ea typeface="Times New Roman" panose="02020603050405020304" pitchFamily="18" charset="0"/>
                <a:cs typeface="Times New Roman" panose="02020603050405020304" pitchFamily="18" charset="0"/>
              </a:rPr>
              <a:t>Consult each faction </a:t>
            </a:r>
            <a:r>
              <a:rPr lang="en-IN" dirty="0" smtClean="0">
                <a:solidFill>
                  <a:srgbClr val="090909"/>
                </a:solidFill>
                <a:latin typeface="+mj-lt"/>
                <a:ea typeface="Times New Roman" panose="02020603050405020304" pitchFamily="18" charset="0"/>
                <a:cs typeface="Times New Roman" panose="02020603050405020304" pitchFamily="18" charset="0"/>
              </a:rPr>
              <a:t>involved, </a:t>
            </a:r>
            <a:r>
              <a:rPr lang="en-IN" dirty="0">
                <a:solidFill>
                  <a:srgbClr val="090909"/>
                </a:solidFill>
                <a:latin typeface="+mj-lt"/>
                <a:ea typeface="Times New Roman" panose="02020603050405020304" pitchFamily="18" charset="0"/>
                <a:cs typeface="Times New Roman" panose="02020603050405020304" pitchFamily="18" charset="0"/>
              </a:rPr>
              <a:t>for information</a:t>
            </a:r>
            <a:endParaRPr lang="en-IN" dirty="0">
              <a:latin typeface="+mj-lt"/>
              <a:ea typeface="Calibri" panose="020F0502020204030204" pitchFamily="34" charset="0"/>
              <a:cs typeface="Times New Roman" panose="02020603050405020304" pitchFamily="18" charset="0"/>
            </a:endParaRPr>
          </a:p>
          <a:p>
            <a:pPr marL="342900" lvl="0" indent="-342900">
              <a:lnSpc>
                <a:spcPct val="150000"/>
              </a:lnSpc>
              <a:spcAft>
                <a:spcPts val="1000"/>
              </a:spcAft>
              <a:buSzPts val="1000"/>
              <a:buFont typeface="Wingdings" pitchFamily="2" charset="2"/>
              <a:buChar char="§"/>
              <a:tabLst>
                <a:tab pos="457200" algn="l"/>
              </a:tabLst>
            </a:pPr>
            <a:r>
              <a:rPr lang="en-IN" dirty="0">
                <a:solidFill>
                  <a:srgbClr val="090909"/>
                </a:solidFill>
                <a:latin typeface="+mj-lt"/>
                <a:ea typeface="Times New Roman" panose="02020603050405020304" pitchFamily="18" charset="0"/>
                <a:cs typeface="Times New Roman" panose="02020603050405020304" pitchFamily="18" charset="0"/>
              </a:rPr>
              <a:t>State the problem specifically</a:t>
            </a:r>
            <a:endParaRPr lang="en-IN" dirty="0">
              <a:latin typeface="+mj-lt"/>
              <a:ea typeface="Calibri" panose="020F0502020204030204" pitchFamily="34" charset="0"/>
              <a:cs typeface="Times New Roman" panose="02020603050405020304" pitchFamily="18" charset="0"/>
            </a:endParaRPr>
          </a:p>
          <a:p>
            <a:pPr marL="342900" lvl="0" indent="-342900">
              <a:lnSpc>
                <a:spcPct val="150000"/>
              </a:lnSpc>
              <a:spcAft>
                <a:spcPts val="1000"/>
              </a:spcAft>
              <a:buSzPts val="1000"/>
              <a:buFont typeface="Wingdings" pitchFamily="2" charset="2"/>
              <a:buChar char="§"/>
              <a:tabLst>
                <a:tab pos="457200" algn="l"/>
              </a:tabLst>
            </a:pPr>
            <a:r>
              <a:rPr lang="en-IN" dirty="0">
                <a:solidFill>
                  <a:srgbClr val="090909"/>
                </a:solidFill>
                <a:latin typeface="+mj-lt"/>
                <a:ea typeface="Times New Roman" panose="02020603050405020304" pitchFamily="18" charset="0"/>
                <a:cs typeface="Times New Roman" panose="02020603050405020304" pitchFamily="18" charset="0"/>
              </a:rPr>
              <a:t>Identify what standard or expectation is </a:t>
            </a:r>
            <a:r>
              <a:rPr lang="en-IN" dirty="0" smtClean="0">
                <a:solidFill>
                  <a:srgbClr val="090909"/>
                </a:solidFill>
                <a:latin typeface="+mj-lt"/>
                <a:ea typeface="Times New Roman" panose="02020603050405020304" pitchFamily="18" charset="0"/>
                <a:cs typeface="Times New Roman" panose="02020603050405020304" pitchFamily="18" charset="0"/>
              </a:rPr>
              <a:t>violated</a:t>
            </a:r>
            <a:endParaRPr lang="en-IN" dirty="0" smtClean="0">
              <a:latin typeface="+mj-lt"/>
              <a:ea typeface="Calibri" panose="020F0502020204030204" pitchFamily="34" charset="0"/>
              <a:cs typeface="Times New Roman" panose="02020603050405020304" pitchFamily="18" charset="0"/>
            </a:endParaRPr>
          </a:p>
          <a:p>
            <a:pPr marL="342900" lvl="0" indent="-342900">
              <a:lnSpc>
                <a:spcPct val="150000"/>
              </a:lnSpc>
              <a:spcAft>
                <a:spcPts val="1000"/>
              </a:spcAft>
              <a:buSzPts val="1000"/>
              <a:buFont typeface="Wingdings" pitchFamily="2" charset="2"/>
              <a:buChar char="§"/>
              <a:tabLst>
                <a:tab pos="457200" algn="l"/>
              </a:tabLst>
            </a:pPr>
            <a:r>
              <a:rPr lang="en-IN" dirty="0" smtClean="0">
                <a:solidFill>
                  <a:srgbClr val="090909"/>
                </a:solidFill>
                <a:latin typeface="+mj-lt"/>
                <a:ea typeface="Times New Roman" panose="02020603050405020304" pitchFamily="18" charset="0"/>
                <a:cs typeface="Times New Roman" panose="02020603050405020304" pitchFamily="18" charset="0"/>
              </a:rPr>
              <a:t>Determine in which process the problem lies</a:t>
            </a:r>
            <a:endParaRPr lang="en-IN" dirty="0" smtClean="0">
              <a:latin typeface="+mj-lt"/>
              <a:ea typeface="Times New Roman" panose="02020603050405020304" pitchFamily="18" charset="0"/>
              <a:cs typeface="Times New Roman" panose="02020603050405020304" pitchFamily="18" charset="0"/>
            </a:endParaRPr>
          </a:p>
          <a:p>
            <a:pPr marL="342900" lvl="0" indent="-342900">
              <a:lnSpc>
                <a:spcPct val="150000"/>
              </a:lnSpc>
              <a:spcAft>
                <a:spcPts val="1000"/>
              </a:spcAft>
              <a:buSzPts val="1000"/>
              <a:buFont typeface="Wingdings" pitchFamily="2" charset="2"/>
              <a:buChar char="§"/>
              <a:tabLst>
                <a:tab pos="457200" algn="l"/>
              </a:tabLst>
            </a:pPr>
            <a:r>
              <a:rPr lang="en-IN" dirty="0" smtClean="0">
                <a:solidFill>
                  <a:srgbClr val="090909"/>
                </a:solidFill>
                <a:latin typeface="+mj-lt"/>
                <a:ea typeface="Times New Roman" panose="02020603050405020304" pitchFamily="18" charset="0"/>
              </a:rPr>
              <a:t>Avoid </a:t>
            </a:r>
            <a:r>
              <a:rPr lang="en-IN" dirty="0">
                <a:solidFill>
                  <a:srgbClr val="090909"/>
                </a:solidFill>
                <a:latin typeface="+mj-lt"/>
                <a:ea typeface="Times New Roman" panose="02020603050405020304" pitchFamily="18" charset="0"/>
              </a:rPr>
              <a:t>trying to solve the problem without data</a:t>
            </a:r>
            <a:endParaRPr lang="en-IN" dirty="0">
              <a:latin typeface="+mj-lt"/>
            </a:endParaRPr>
          </a:p>
        </p:txBody>
      </p:sp>
      <p:pic>
        <p:nvPicPr>
          <p:cNvPr id="11" name="Picture 10">
            <a:extLst>
              <a:ext uri="{FF2B5EF4-FFF2-40B4-BE49-F238E27FC236}">
                <a16:creationId xmlns="" xmlns:a16="http://schemas.microsoft.com/office/drawing/2014/main" id="{0C331F8C-E498-4795-9957-425A5EB33C45}"/>
              </a:ext>
            </a:extLst>
          </p:cNvPr>
          <p:cNvPicPr>
            <a:picLocks noChangeAspect="1"/>
          </p:cNvPicPr>
          <p:nvPr/>
        </p:nvPicPr>
        <p:blipFill>
          <a:blip r:embed="rId4" cstate="print">
            <a:extLst>
              <a:ext uri="{BEBA8EAE-BF5A-486C-A8C5-ECC9F3942E4B}">
                <a14:imgProps xmlns="" xmlns:a14="http://schemas.microsoft.com/office/drawing/2010/main">
                  <a14:imgLayer r:embed="rId7">
                    <a14:imgEffect>
                      <a14:backgroundRemoval t="493" b="98030" l="0" r="100000"/>
                    </a14:imgEffect>
                  </a14:imgLayer>
                </a14:imgProps>
              </a:ext>
            </a:extLst>
          </a:blip>
          <a:stretch>
            <a:fillRect/>
          </a:stretch>
        </p:blipFill>
        <p:spPr>
          <a:xfrm>
            <a:off x="4075610" y="144293"/>
            <a:ext cx="5068389" cy="1216174"/>
          </a:xfrm>
          <a:prstGeom prst="rect">
            <a:avLst/>
          </a:prstGeom>
        </p:spPr>
      </p:pic>
      <p:sp>
        <p:nvSpPr>
          <p:cNvPr id="12" name="Rectangle 11">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3589971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2711A4D4-8383-47F1-BE3A-8DE753808AA9}"/>
              </a:ext>
            </a:extLst>
          </p:cNvPr>
          <p:cNvPicPr>
            <a:picLocks noChangeAspect="1"/>
          </p:cNvPicPr>
          <p:nvPr/>
        </p:nvPicPr>
        <p:blipFill>
          <a:blip r:embed="rId3" cstate="print"/>
          <a:stretch>
            <a:fillRect/>
          </a:stretch>
        </p:blipFill>
        <p:spPr>
          <a:xfrm>
            <a:off x="2477655" y="5000850"/>
            <a:ext cx="2233544" cy="1390949"/>
          </a:xfrm>
          <a:prstGeom prst="rect">
            <a:avLst/>
          </a:prstGeom>
        </p:spPr>
      </p:pic>
      <p:sp>
        <p:nvSpPr>
          <p:cNvPr id="2" name="TextBox 1">
            <a:extLst>
              <a:ext uri="{FF2B5EF4-FFF2-40B4-BE49-F238E27FC236}">
                <a16:creationId xmlns="" xmlns:a16="http://schemas.microsoft.com/office/drawing/2014/main" id="{F14F48C0-33C9-48CA-813A-29340FC9A68F}"/>
              </a:ext>
            </a:extLst>
          </p:cNvPr>
          <p:cNvSpPr txBox="1"/>
          <p:nvPr/>
        </p:nvSpPr>
        <p:spPr>
          <a:xfrm>
            <a:off x="34836" y="278680"/>
            <a:ext cx="4397829" cy="584775"/>
          </a:xfrm>
          <a:prstGeom prst="rect">
            <a:avLst/>
          </a:prstGeom>
          <a:noFill/>
        </p:spPr>
        <p:txBody>
          <a:bodyPr wrap="square" rtlCol="0">
            <a:spAutoFit/>
          </a:bodyPr>
          <a:lstStyle/>
          <a:p>
            <a:r>
              <a:rPr lang="en-IN" sz="3200" dirty="0">
                <a:effectLst>
                  <a:outerShdw blurRad="38100" dist="38100" dir="2700000" algn="tl">
                    <a:srgbClr val="000000">
                      <a:alpha val="43137"/>
                    </a:srgbClr>
                  </a:outerShdw>
                </a:effectLst>
                <a:latin typeface="+mj-lt"/>
              </a:rPr>
              <a:t>Identify the Causes</a:t>
            </a:r>
          </a:p>
        </p:txBody>
      </p:sp>
      <p:pic>
        <p:nvPicPr>
          <p:cNvPr id="3" name="Picture 2">
            <a:extLst>
              <a:ext uri="{FF2B5EF4-FFF2-40B4-BE49-F238E27FC236}">
                <a16:creationId xmlns="" xmlns:a16="http://schemas.microsoft.com/office/drawing/2014/main" id="{8D90FEA0-DA09-4187-8A22-7B6E860DD8EB}"/>
              </a:ext>
            </a:extLst>
          </p:cNvPr>
          <p:cNvPicPr>
            <a:picLocks noChangeAspect="1"/>
          </p:cNvPicPr>
          <p:nvPr/>
        </p:nvPicPr>
        <p:blipFill>
          <a:blip r:embed="rId4" cstate="print">
            <a:extLst>
              <a:ext uri="{BEBA8EAE-BF5A-486C-A8C5-ECC9F3942E4B}">
                <a14:imgProps xmlns="" xmlns:a14="http://schemas.microsoft.com/office/drawing/2010/main">
                  <a14:imgLayer r:embed="rId5">
                    <a14:imgEffect>
                      <a14:backgroundRemoval t="236" b="99764" l="353" r="100000"/>
                    </a14:imgEffect>
                  </a14:imgLayer>
                </a14:imgProps>
              </a:ext>
            </a:extLst>
          </a:blip>
          <a:stretch>
            <a:fillRect/>
          </a:stretch>
        </p:blipFill>
        <p:spPr>
          <a:xfrm>
            <a:off x="523875" y="861060"/>
            <a:ext cx="8096250" cy="4038600"/>
          </a:xfrm>
          <a:prstGeom prst="rect">
            <a:avLst/>
          </a:prstGeom>
        </p:spPr>
      </p:pic>
      <p:pic>
        <p:nvPicPr>
          <p:cNvPr id="4" name="Picture 3">
            <a:extLst>
              <a:ext uri="{FF2B5EF4-FFF2-40B4-BE49-F238E27FC236}">
                <a16:creationId xmlns="" xmlns:a16="http://schemas.microsoft.com/office/drawing/2014/main" id="{25548C90-A6E3-4DEE-B95E-49CD4BF3A9EA}"/>
              </a:ext>
            </a:extLst>
          </p:cNvPr>
          <p:cNvPicPr>
            <a:picLocks noChangeAspect="1"/>
          </p:cNvPicPr>
          <p:nvPr/>
        </p:nvPicPr>
        <p:blipFill>
          <a:blip r:embed="rId6" cstate="print"/>
          <a:stretch>
            <a:fillRect/>
          </a:stretch>
        </p:blipFill>
        <p:spPr>
          <a:xfrm>
            <a:off x="174171" y="5000850"/>
            <a:ext cx="2151015" cy="1386874"/>
          </a:xfrm>
          <a:prstGeom prst="rect">
            <a:avLst/>
          </a:prstGeom>
        </p:spPr>
      </p:pic>
      <p:pic>
        <p:nvPicPr>
          <p:cNvPr id="5" name="Picture 4">
            <a:extLst>
              <a:ext uri="{FF2B5EF4-FFF2-40B4-BE49-F238E27FC236}">
                <a16:creationId xmlns="" xmlns:a16="http://schemas.microsoft.com/office/drawing/2014/main" id="{D76D3113-5FB2-4121-9E32-AE7444DD8B73}"/>
              </a:ext>
            </a:extLst>
          </p:cNvPr>
          <p:cNvPicPr>
            <a:picLocks noChangeAspect="1"/>
          </p:cNvPicPr>
          <p:nvPr/>
        </p:nvPicPr>
        <p:blipFill>
          <a:blip r:embed="rId7" cstate="print"/>
          <a:stretch>
            <a:fillRect/>
          </a:stretch>
        </p:blipFill>
        <p:spPr>
          <a:xfrm>
            <a:off x="7094351" y="4930512"/>
            <a:ext cx="2049649" cy="1188934"/>
          </a:xfrm>
          <a:prstGeom prst="rect">
            <a:avLst/>
          </a:prstGeom>
        </p:spPr>
      </p:pic>
      <p:sp>
        <p:nvSpPr>
          <p:cNvPr id="6" name="Arrow: Curved Left 5">
            <a:extLst>
              <a:ext uri="{FF2B5EF4-FFF2-40B4-BE49-F238E27FC236}">
                <a16:creationId xmlns="" xmlns:a16="http://schemas.microsoft.com/office/drawing/2014/main" id="{B60EF281-2A93-409F-BBAC-421AFE704BBF}"/>
              </a:ext>
            </a:extLst>
          </p:cNvPr>
          <p:cNvSpPr/>
          <p:nvPr/>
        </p:nvSpPr>
        <p:spPr>
          <a:xfrm rot="20455543">
            <a:off x="4040629" y="2977127"/>
            <a:ext cx="731520" cy="3471672"/>
          </a:xfrm>
          <a:prstGeom prst="curvedLeftArrow">
            <a:avLst>
              <a:gd name="adj1" fmla="val 10641"/>
              <a:gd name="adj2" fmla="val 38065"/>
              <a:gd name="adj3" fmla="val 14286"/>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Arrow: Curved Right 6">
            <a:extLst>
              <a:ext uri="{FF2B5EF4-FFF2-40B4-BE49-F238E27FC236}">
                <a16:creationId xmlns="" xmlns:a16="http://schemas.microsoft.com/office/drawing/2014/main" id="{F1F693C2-7D28-426D-971C-5D50F87E9993}"/>
              </a:ext>
            </a:extLst>
          </p:cNvPr>
          <p:cNvSpPr/>
          <p:nvPr/>
        </p:nvSpPr>
        <p:spPr>
          <a:xfrm rot="18058812">
            <a:off x="4224041" y="2555157"/>
            <a:ext cx="731520" cy="5503247"/>
          </a:xfrm>
          <a:prstGeom prst="curvedRightArrow">
            <a:avLst>
              <a:gd name="adj1" fmla="val 25000"/>
              <a:gd name="adj2" fmla="val 34977"/>
              <a:gd name="adj3" fmla="val 1560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Rectangle 9">
            <a:extLst>
              <a:ext uri="{FF2B5EF4-FFF2-40B4-BE49-F238E27FC236}">
                <a16:creationId xmlns:a16="http://schemas.microsoft.com/office/drawing/2014/main" xmlns="" id="{82037F44-B579-465E-912D-7578628D7D24}"/>
              </a:ext>
            </a:extLst>
          </p:cNvPr>
          <p:cNvSpPr/>
          <p:nvPr/>
        </p:nvSpPr>
        <p:spPr>
          <a:xfrm>
            <a:off x="400108" y="1300632"/>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7648956" y="6134295"/>
            <a:ext cx="1495044" cy="430628"/>
          </a:xfrm>
          <a:prstGeom prst="rect">
            <a:avLst/>
          </a:prstGeom>
        </p:spPr>
      </p:pic>
    </p:spTree>
    <p:extLst>
      <p:ext uri="{BB962C8B-B14F-4D97-AF65-F5344CB8AC3E}">
        <p14:creationId xmlns="" xmlns:p14="http://schemas.microsoft.com/office/powerpoint/2010/main" val="10645124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14F48C0-33C9-48CA-813A-29340FC9A68F}"/>
              </a:ext>
            </a:extLst>
          </p:cNvPr>
          <p:cNvSpPr txBox="1"/>
          <p:nvPr/>
        </p:nvSpPr>
        <p:spPr>
          <a:xfrm>
            <a:off x="34836" y="278680"/>
            <a:ext cx="5608318" cy="584775"/>
          </a:xfrm>
          <a:prstGeom prst="rect">
            <a:avLst/>
          </a:prstGeom>
          <a:noFill/>
        </p:spPr>
        <p:txBody>
          <a:bodyPr wrap="square" rtlCol="0">
            <a:spAutoFit/>
          </a:bodyPr>
          <a:lstStyle/>
          <a:p>
            <a:r>
              <a:rPr lang="en-IN" sz="3200" dirty="0">
                <a:effectLst>
                  <a:outerShdw blurRad="38100" dist="38100" dir="2700000" algn="tl">
                    <a:srgbClr val="000000">
                      <a:alpha val="43137"/>
                    </a:srgbClr>
                  </a:outerShdw>
                </a:effectLst>
                <a:latin typeface="+mj-lt"/>
              </a:rPr>
              <a:t>Analysing the Situations</a:t>
            </a:r>
          </a:p>
        </p:txBody>
      </p:sp>
      <p:pic>
        <p:nvPicPr>
          <p:cNvPr id="6" name="Picture 5">
            <a:extLst>
              <a:ext uri="{FF2B5EF4-FFF2-40B4-BE49-F238E27FC236}">
                <a16:creationId xmlns="" xmlns:a16="http://schemas.microsoft.com/office/drawing/2014/main" id="{85A5E052-6F90-48F2-8292-9907F05E0A8C}"/>
              </a:ext>
            </a:extLst>
          </p:cNvPr>
          <p:cNvPicPr>
            <a:picLocks noChangeAspect="1"/>
          </p:cNvPicPr>
          <p:nvPr/>
        </p:nvPicPr>
        <p:blipFill rotWithShape="1">
          <a:blip r:embed="rId3" cstate="print">
            <a:extLst>
              <a:ext uri="{BEBA8EAE-BF5A-486C-A8C5-ECC9F3942E4B}">
                <a14:imgProps xmlns="" xmlns:a14="http://schemas.microsoft.com/office/drawing/2010/main">
                  <a14:imgLayer r:embed="rId4">
                    <a14:imgEffect>
                      <a14:backgroundRemoval t="1386" b="100000" l="9941" r="89941"/>
                    </a14:imgEffect>
                  </a14:imgLayer>
                </a14:imgProps>
              </a:ext>
            </a:extLst>
          </a:blip>
          <a:srcRect l="12555" r="8198"/>
          <a:stretch/>
        </p:blipFill>
        <p:spPr>
          <a:xfrm>
            <a:off x="525943" y="812728"/>
            <a:ext cx="8092115" cy="5232545"/>
          </a:xfrm>
          <a:prstGeom prst="rect">
            <a:avLst/>
          </a:prstGeom>
        </p:spPr>
      </p:pic>
      <p:sp>
        <p:nvSpPr>
          <p:cNvPr id="4" name="Rectangle 3">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17037455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14F48C0-33C9-48CA-813A-29340FC9A68F}"/>
              </a:ext>
            </a:extLst>
          </p:cNvPr>
          <p:cNvSpPr txBox="1"/>
          <p:nvPr/>
        </p:nvSpPr>
        <p:spPr>
          <a:xfrm>
            <a:off x="34836" y="278680"/>
            <a:ext cx="5608318" cy="584775"/>
          </a:xfrm>
          <a:prstGeom prst="rect">
            <a:avLst/>
          </a:prstGeom>
          <a:noFill/>
        </p:spPr>
        <p:txBody>
          <a:bodyPr wrap="square" rtlCol="0">
            <a:spAutoFit/>
          </a:bodyPr>
          <a:lstStyle/>
          <a:p>
            <a:r>
              <a:rPr lang="en-IN" sz="3200" dirty="0">
                <a:effectLst>
                  <a:outerShdw blurRad="38100" dist="38100" dir="2700000" algn="tl">
                    <a:srgbClr val="000000">
                      <a:alpha val="43137"/>
                    </a:srgbClr>
                  </a:outerShdw>
                </a:effectLst>
                <a:latin typeface="+mj-lt"/>
              </a:rPr>
              <a:t>Analysing the Situations</a:t>
            </a:r>
          </a:p>
        </p:txBody>
      </p:sp>
      <p:pic>
        <p:nvPicPr>
          <p:cNvPr id="7" name="Picture 6">
            <a:extLst>
              <a:ext uri="{FF2B5EF4-FFF2-40B4-BE49-F238E27FC236}">
                <a16:creationId xmlns="" xmlns:a16="http://schemas.microsoft.com/office/drawing/2014/main" id="{64543847-EF06-415C-BCAD-5027A6878C2F}"/>
              </a:ext>
            </a:extLst>
          </p:cNvPr>
          <p:cNvPicPr>
            <a:picLocks noChangeAspect="1"/>
          </p:cNvPicPr>
          <p:nvPr/>
        </p:nvPicPr>
        <p:blipFill rotWithShape="1">
          <a:blip r:embed="rId3" cstate="print">
            <a:extLst>
              <a:ext uri="{BEBA8EAE-BF5A-486C-A8C5-ECC9F3942E4B}">
                <a14:imgProps xmlns="" xmlns:a14="http://schemas.microsoft.com/office/drawing/2010/main">
                  <a14:imgLayer r:embed="rId4">
                    <a14:imgEffect>
                      <a14:backgroundRemoval t="504" b="99496" l="3787" r="94675">
                        <a14:foregroundMark x1="10059" y1="12846" x2="43787" y2="10327"/>
                        <a14:foregroundMark x1="8402" y1="49874" x2="46391" y2="48111"/>
                        <a14:foregroundMark x1="9231" y1="86902" x2="45799" y2="84887"/>
                        <a14:foregroundMark x1="51124" y1="48111" x2="51124" y2="48111"/>
                        <a14:foregroundMark x1="27692" y1="67758" x2="27692" y2="67758"/>
                        <a14:foregroundMark x1="27337" y1="30227" x2="27337" y2="30227"/>
                      </a14:backgroundRemoval>
                    </a14:imgEffect>
                  </a14:imgLayer>
                </a14:imgProps>
              </a:ext>
            </a:extLst>
          </a:blip>
          <a:srcRect l="5195" r="6311"/>
          <a:stretch/>
        </p:blipFill>
        <p:spPr>
          <a:xfrm>
            <a:off x="393285" y="1210494"/>
            <a:ext cx="8357431" cy="4437012"/>
          </a:xfrm>
          <a:prstGeom prst="rect">
            <a:avLst/>
          </a:prstGeom>
        </p:spPr>
      </p:pic>
      <p:sp>
        <p:nvSpPr>
          <p:cNvPr id="4" name="Rectangle 3">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2478427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14F48C0-33C9-48CA-813A-29340FC9A68F}"/>
              </a:ext>
            </a:extLst>
          </p:cNvPr>
          <p:cNvSpPr txBox="1"/>
          <p:nvPr/>
        </p:nvSpPr>
        <p:spPr>
          <a:xfrm>
            <a:off x="34836" y="278680"/>
            <a:ext cx="5608318" cy="584775"/>
          </a:xfrm>
          <a:prstGeom prst="rect">
            <a:avLst/>
          </a:prstGeom>
          <a:noFill/>
        </p:spPr>
        <p:txBody>
          <a:bodyPr wrap="square" rtlCol="0">
            <a:spAutoFit/>
          </a:bodyPr>
          <a:lstStyle/>
          <a:p>
            <a:r>
              <a:rPr lang="en-IN" sz="3200" dirty="0">
                <a:effectLst>
                  <a:outerShdw blurRad="38100" dist="38100" dir="2700000" algn="tl">
                    <a:srgbClr val="000000">
                      <a:alpha val="43137"/>
                    </a:srgbClr>
                  </a:outerShdw>
                </a:effectLst>
                <a:latin typeface="+mj-lt"/>
              </a:rPr>
              <a:t>Analysing the Situations</a:t>
            </a:r>
          </a:p>
        </p:txBody>
      </p:sp>
      <p:pic>
        <p:nvPicPr>
          <p:cNvPr id="3" name="Picture 2">
            <a:extLst>
              <a:ext uri="{FF2B5EF4-FFF2-40B4-BE49-F238E27FC236}">
                <a16:creationId xmlns="" xmlns:a16="http://schemas.microsoft.com/office/drawing/2014/main" id="{E933FA38-79A1-4158-8D67-367CE10CCEFB}"/>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870" b="99710" l="236" r="100000">
                        <a14:foregroundMark x1="6848" y1="9855" x2="35773" y2="7536"/>
                        <a14:foregroundMark x1="34238" y1="11884" x2="42031" y2="5507"/>
                        <a14:foregroundMark x1="15230" y1="4058" x2="34711" y2="3478"/>
                        <a14:foregroundMark x1="14758" y1="16812" x2="31877" y2="17101"/>
                        <a14:foregroundMark x1="8619" y1="37681" x2="38843" y2="35362"/>
                        <a14:foregroundMark x1="23731" y1="23478" x2="23731" y2="23478"/>
                        <a14:foregroundMark x1="23613" y1="49565" x2="23613" y2="49565"/>
                        <a14:foregroundMark x1="8146" y1="63188" x2="39079" y2="62029"/>
                        <a14:foregroundMark x1="23613" y1="76522" x2="23613" y2="76522"/>
                        <a14:foregroundMark x1="8146" y1="90435" x2="39551" y2="87536"/>
                        <a14:foregroundMark x1="54073" y1="37101" x2="92444" y2="37681"/>
                        <a14:foregroundMark x1="54427" y1="63768" x2="92444" y2="63188"/>
                        <a14:foregroundMark x1="54191" y1="90725" x2="92444" y2="88986"/>
                        <a14:foregroundMark x1="73672" y1="23768" x2="73672" y2="23768"/>
                        <a14:foregroundMark x1="73672" y1="50145" x2="73672" y2="50145"/>
                        <a14:foregroundMark x1="73554" y1="76232" x2="73554" y2="76232"/>
                        <a14:foregroundMark x1="23613" y1="22899" x2="23613" y2="22899"/>
                        <a14:foregroundMark x1="23967" y1="49855" x2="23967" y2="49855"/>
                        <a14:foregroundMark x1="23613" y1="78551" x2="23613" y2="78551"/>
                        <a14:foregroundMark x1="23259" y1="75362" x2="23259" y2="75362"/>
                        <a14:foregroundMark x1="23613" y1="50725" x2="23613" y2="50725"/>
                        <a14:foregroundMark x1="23613" y1="24638" x2="23613" y2="24638"/>
                        <a14:foregroundMark x1="53837" y1="9855" x2="92916" y2="10725"/>
                        <a14:backgroundMark x1="5903" y1="27536" x2="5431" y2="63768"/>
                      </a14:backgroundRemoval>
                    </a14:imgEffect>
                  </a14:imgLayer>
                </a14:imgProps>
              </a:ext>
            </a:extLst>
          </a:blip>
          <a:stretch>
            <a:fillRect/>
          </a:stretch>
        </p:blipFill>
        <p:spPr>
          <a:xfrm>
            <a:off x="49330" y="1586827"/>
            <a:ext cx="9045340" cy="3684347"/>
          </a:xfrm>
          <a:prstGeom prst="rect">
            <a:avLst/>
          </a:prstGeom>
        </p:spPr>
      </p:pic>
      <p:sp>
        <p:nvSpPr>
          <p:cNvPr id="4" name="Rectangle 3">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2851753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14F48C0-33C9-48CA-813A-29340FC9A68F}"/>
              </a:ext>
            </a:extLst>
          </p:cNvPr>
          <p:cNvSpPr txBox="1"/>
          <p:nvPr/>
        </p:nvSpPr>
        <p:spPr>
          <a:xfrm>
            <a:off x="34836" y="278680"/>
            <a:ext cx="5608318" cy="584775"/>
          </a:xfrm>
          <a:prstGeom prst="rect">
            <a:avLst/>
          </a:prstGeom>
          <a:noFill/>
        </p:spPr>
        <p:txBody>
          <a:bodyPr wrap="square" rtlCol="0">
            <a:spAutoFit/>
          </a:bodyPr>
          <a:lstStyle/>
          <a:p>
            <a:r>
              <a:rPr lang="en-IN" sz="3200" dirty="0">
                <a:effectLst>
                  <a:outerShdw blurRad="38100" dist="38100" dir="2700000" algn="tl">
                    <a:srgbClr val="000000">
                      <a:alpha val="43137"/>
                    </a:srgbClr>
                  </a:outerShdw>
                </a:effectLst>
                <a:latin typeface="+mj-lt"/>
              </a:rPr>
              <a:t>Analysing the Situations</a:t>
            </a:r>
          </a:p>
        </p:txBody>
      </p:sp>
      <p:pic>
        <p:nvPicPr>
          <p:cNvPr id="8" name="Picture 7">
            <a:extLst>
              <a:ext uri="{FF2B5EF4-FFF2-40B4-BE49-F238E27FC236}">
                <a16:creationId xmlns="" xmlns:a16="http://schemas.microsoft.com/office/drawing/2014/main" id="{9AC237BE-7703-4ED3-9766-4210F3FF25A4}"/>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830" b="99585" l="0" r="99883"/>
                    </a14:imgEffect>
                  </a14:imgLayer>
                </a14:imgProps>
              </a:ext>
            </a:extLst>
          </a:blip>
          <a:stretch>
            <a:fillRect/>
          </a:stretch>
        </p:blipFill>
        <p:spPr>
          <a:xfrm>
            <a:off x="500062" y="2168029"/>
            <a:ext cx="8143875" cy="2295525"/>
          </a:xfrm>
          <a:prstGeom prst="rect">
            <a:avLst/>
          </a:prstGeom>
        </p:spPr>
      </p:pic>
      <p:sp>
        <p:nvSpPr>
          <p:cNvPr id="4" name="Rectangle 3">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1253723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41324472-799D-4048-B1BD-7550ECA85FA3}"/>
              </a:ext>
            </a:extLst>
          </p:cNvPr>
          <p:cNvSpPr/>
          <p:nvPr/>
        </p:nvSpPr>
        <p:spPr>
          <a:xfrm>
            <a:off x="0" y="197346"/>
            <a:ext cx="9144000" cy="4524315"/>
          </a:xfrm>
          <a:prstGeom prst="rect">
            <a:avLst/>
          </a:prstGeom>
        </p:spPr>
        <p:txBody>
          <a:bodyPr wrap="square">
            <a:spAutoFit/>
          </a:bodyPr>
          <a:lstStyle/>
          <a:p>
            <a:pPr fontAlgn="base">
              <a:lnSpc>
                <a:spcPct val="150000"/>
              </a:lnSpc>
            </a:pPr>
            <a:r>
              <a:rPr lang="en-IN" sz="2400" b="1" dirty="0">
                <a:latin typeface="Nunito Sans"/>
              </a:rPr>
              <a:t>Key Points</a:t>
            </a:r>
          </a:p>
          <a:p>
            <a:pPr fontAlgn="base">
              <a:lnSpc>
                <a:spcPct val="150000"/>
              </a:lnSpc>
            </a:pPr>
            <a:r>
              <a:rPr lang="en-IN" sz="2400" b="1" dirty="0">
                <a:latin typeface="Lato"/>
              </a:rPr>
              <a:t>		  </a:t>
            </a:r>
            <a:r>
              <a:rPr lang="en-IN" dirty="0"/>
              <a:t>Brainstorming is one of the fundamental building blocks of creativity and most people will have used it in some form when trying to come up with new ideas.</a:t>
            </a:r>
          </a:p>
          <a:p>
            <a:pPr fontAlgn="base">
              <a:lnSpc>
                <a:spcPct val="150000"/>
              </a:lnSpc>
            </a:pPr>
            <a:endParaRPr lang="en-IN" dirty="0"/>
          </a:p>
          <a:p>
            <a:pPr fontAlgn="base">
              <a:lnSpc>
                <a:spcPct val="150000"/>
              </a:lnSpc>
            </a:pPr>
            <a:r>
              <a:rPr lang="en-IN" dirty="0"/>
              <a:t>		  Even if you have used it before, it is such a powerful tool that it is worth taking the time to see if you could improve the way you approach it in the future.</a:t>
            </a:r>
          </a:p>
          <a:p>
            <a:pPr fontAlgn="base">
              <a:lnSpc>
                <a:spcPct val="150000"/>
              </a:lnSpc>
            </a:pPr>
            <a:endParaRPr lang="en-IN" dirty="0"/>
          </a:p>
          <a:p>
            <a:pPr fontAlgn="base">
              <a:lnSpc>
                <a:spcPct val="150000"/>
              </a:lnSpc>
            </a:pPr>
            <a:r>
              <a:rPr lang="en-IN" dirty="0"/>
              <a:t>		  The most important thing is to create a brainstorming environment that is supportive and encouraging because you want to allow all participants to use their creativity as fully as possible</a:t>
            </a:r>
          </a:p>
        </p:txBody>
      </p:sp>
      <p:pic>
        <p:nvPicPr>
          <p:cNvPr id="4" name="Picture 2" descr="See the source image">
            <a:extLst>
              <a:ext uri="{FF2B5EF4-FFF2-40B4-BE49-F238E27FC236}">
                <a16:creationId xmlns="" xmlns:a16="http://schemas.microsoft.com/office/drawing/2014/main" id="{7A8B1449-23AE-4FEF-B9FB-C3EE5120856D}"/>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39757" b="40533"/>
          <a:stretch/>
        </p:blipFill>
        <p:spPr bwMode="auto">
          <a:xfrm>
            <a:off x="0" y="1015845"/>
            <a:ext cx="1057275" cy="20838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See the source image">
            <a:extLst>
              <a:ext uri="{FF2B5EF4-FFF2-40B4-BE49-F238E27FC236}">
                <a16:creationId xmlns="" xmlns:a16="http://schemas.microsoft.com/office/drawing/2014/main" id="{75EB3CFA-C170-4891-A304-ACA6EC57BC91}"/>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39757" b="40533"/>
          <a:stretch/>
        </p:blipFill>
        <p:spPr bwMode="auto">
          <a:xfrm>
            <a:off x="-1" y="2251117"/>
            <a:ext cx="1057275" cy="208386"/>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See the source image">
            <a:extLst>
              <a:ext uri="{FF2B5EF4-FFF2-40B4-BE49-F238E27FC236}">
                <a16:creationId xmlns="" xmlns:a16="http://schemas.microsoft.com/office/drawing/2014/main" id="{FEBA0799-C8A7-41F1-8BA1-C179C74021CF}"/>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39757" b="40533"/>
          <a:stretch/>
        </p:blipFill>
        <p:spPr bwMode="auto">
          <a:xfrm>
            <a:off x="0" y="3486389"/>
            <a:ext cx="1057275" cy="208386"/>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BB1C4865-A3A0-47CC-8379-81727831DCF5}"/>
              </a:ext>
            </a:extLst>
          </p:cNvPr>
          <p:cNvPicPr>
            <a:picLocks noChangeAspect="1"/>
          </p:cNvPicPr>
          <p:nvPr/>
        </p:nvPicPr>
        <p:blipFill rotWithShape="1">
          <a:blip r:embed="rId4" cstate="print">
            <a:extLst>
              <a:ext uri="{BEBA8EAE-BF5A-486C-A8C5-ECC9F3942E4B}">
                <a14:imgProps xmlns="" xmlns:a14="http://schemas.microsoft.com/office/drawing/2010/main">
                  <a14:imgLayer r:embed="rId5">
                    <a14:imgEffect>
                      <a14:backgroundRemoval t="8143" b="73285" l="10000" r="90000"/>
                    </a14:imgEffect>
                  </a14:imgLayer>
                </a14:imgProps>
              </a:ext>
            </a:extLst>
          </a:blip>
          <a:srcRect l="38151" t="24286" r="10276" b="51878"/>
          <a:stretch/>
        </p:blipFill>
        <p:spPr>
          <a:xfrm>
            <a:off x="1647825" y="245947"/>
            <a:ext cx="2136866" cy="635726"/>
          </a:xfrm>
          <a:prstGeom prst="rect">
            <a:avLst/>
          </a:prstGeom>
        </p:spPr>
      </p:pic>
      <p:sp>
        <p:nvSpPr>
          <p:cNvPr id="7" name="Rectangle 6">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924338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41324472-799D-4048-B1BD-7550ECA85FA3}"/>
              </a:ext>
            </a:extLst>
          </p:cNvPr>
          <p:cNvSpPr/>
          <p:nvPr/>
        </p:nvSpPr>
        <p:spPr>
          <a:xfrm>
            <a:off x="0" y="197346"/>
            <a:ext cx="9144000" cy="4108817"/>
          </a:xfrm>
          <a:prstGeom prst="rect">
            <a:avLst/>
          </a:prstGeom>
        </p:spPr>
        <p:txBody>
          <a:bodyPr wrap="square">
            <a:spAutoFit/>
          </a:bodyPr>
          <a:lstStyle/>
          <a:p>
            <a:pPr fontAlgn="base">
              <a:lnSpc>
                <a:spcPct val="150000"/>
              </a:lnSpc>
            </a:pPr>
            <a:r>
              <a:rPr lang="en-IN" sz="2400" b="1" dirty="0">
                <a:latin typeface="Lato"/>
              </a:rPr>
              <a:t>Key Points</a:t>
            </a:r>
          </a:p>
          <a:p>
            <a:pPr fontAlgn="base">
              <a:lnSpc>
                <a:spcPct val="150000"/>
              </a:lnSpc>
            </a:pPr>
            <a:r>
              <a:rPr lang="en-IN" sz="2400" b="1" dirty="0">
                <a:latin typeface="Lato"/>
              </a:rPr>
              <a:t>		</a:t>
            </a:r>
            <a:r>
              <a:rPr lang="en-IN" dirty="0">
                <a:latin typeface="Open Sans"/>
              </a:rPr>
              <a:t>   Brainstorming is meant to be a form of creativity that places an emphasis on freedom, but you still need to have some basic structure in place for your brainstorming sessions.</a:t>
            </a:r>
          </a:p>
          <a:p>
            <a:pPr fontAlgn="base">
              <a:lnSpc>
                <a:spcPct val="150000"/>
              </a:lnSpc>
            </a:pPr>
            <a:endParaRPr lang="en-IN" dirty="0">
              <a:latin typeface="Open Sans"/>
            </a:endParaRPr>
          </a:p>
          <a:p>
            <a:pPr fontAlgn="base">
              <a:lnSpc>
                <a:spcPct val="150000"/>
              </a:lnSpc>
            </a:pPr>
            <a:endParaRPr lang="en-IN" dirty="0">
              <a:latin typeface="Open Sans"/>
            </a:endParaRPr>
          </a:p>
          <a:p>
            <a:pPr fontAlgn="base">
              <a:lnSpc>
                <a:spcPct val="150000"/>
              </a:lnSpc>
            </a:pPr>
            <a:endParaRPr lang="en-IN" dirty="0">
              <a:latin typeface="Open Sans"/>
            </a:endParaRPr>
          </a:p>
          <a:p>
            <a:pPr fontAlgn="base">
              <a:lnSpc>
                <a:spcPct val="150000"/>
              </a:lnSpc>
            </a:pPr>
            <a:r>
              <a:rPr lang="en-IN" dirty="0">
                <a:latin typeface="Open Sans"/>
              </a:rPr>
              <a:t>		  The key is to have asked the right question or to have posed the problem in a way that at least some of the results of the brainstorming session are usable.</a:t>
            </a:r>
            <a:endParaRPr lang="en-IN" b="0" i="0" dirty="0">
              <a:effectLst/>
              <a:latin typeface="Open Sans"/>
            </a:endParaRPr>
          </a:p>
        </p:txBody>
      </p:sp>
      <p:pic>
        <p:nvPicPr>
          <p:cNvPr id="4" name="Picture 2" descr="See the source image">
            <a:extLst>
              <a:ext uri="{FF2B5EF4-FFF2-40B4-BE49-F238E27FC236}">
                <a16:creationId xmlns="" xmlns:a16="http://schemas.microsoft.com/office/drawing/2014/main" id="{7A8B1449-23AE-4FEF-B9FB-C3EE5120856D}"/>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39757" b="40533"/>
          <a:stretch/>
        </p:blipFill>
        <p:spPr bwMode="auto">
          <a:xfrm>
            <a:off x="0" y="920355"/>
            <a:ext cx="1057275" cy="20838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See the source image">
            <a:extLst>
              <a:ext uri="{FF2B5EF4-FFF2-40B4-BE49-F238E27FC236}">
                <a16:creationId xmlns="" xmlns:a16="http://schemas.microsoft.com/office/drawing/2014/main" id="{75EB3CFA-C170-4891-A304-ACA6EC57BC91}"/>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39757" b="40533"/>
          <a:stretch/>
        </p:blipFill>
        <p:spPr bwMode="auto">
          <a:xfrm>
            <a:off x="-1" y="3546918"/>
            <a:ext cx="1057275" cy="208386"/>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BB1C4865-A3A0-47CC-8379-81727831DCF5}"/>
              </a:ext>
            </a:extLst>
          </p:cNvPr>
          <p:cNvPicPr>
            <a:picLocks noChangeAspect="1"/>
          </p:cNvPicPr>
          <p:nvPr/>
        </p:nvPicPr>
        <p:blipFill rotWithShape="1">
          <a:blip r:embed="rId4" cstate="print">
            <a:extLst>
              <a:ext uri="{BEBA8EAE-BF5A-486C-A8C5-ECC9F3942E4B}">
                <a14:imgProps xmlns="" xmlns:a14="http://schemas.microsoft.com/office/drawing/2010/main">
                  <a14:imgLayer r:embed="rId5">
                    <a14:imgEffect>
                      <a14:backgroundRemoval t="8143" b="73285" l="10000" r="90000"/>
                    </a14:imgEffect>
                  </a14:imgLayer>
                </a14:imgProps>
              </a:ext>
            </a:extLst>
          </a:blip>
          <a:srcRect l="38151" t="24286" r="10276" b="51878"/>
          <a:stretch/>
        </p:blipFill>
        <p:spPr>
          <a:xfrm>
            <a:off x="1647825" y="245947"/>
            <a:ext cx="2136866" cy="635726"/>
          </a:xfrm>
          <a:prstGeom prst="rect">
            <a:avLst/>
          </a:prstGeom>
        </p:spPr>
      </p:pic>
      <p:sp>
        <p:nvSpPr>
          <p:cNvPr id="6" name="Rectangle 5">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2709306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8D58CFB-8588-4175-810A-66DA6D76D4C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9836484">
            <a:off x="4800600" y="1106488"/>
            <a:ext cx="4572000" cy="4572000"/>
          </a:xfrm>
          <a:prstGeom prst="rect">
            <a:avLst/>
          </a:prstGeom>
        </p:spPr>
      </p:pic>
      <p:pic>
        <p:nvPicPr>
          <p:cNvPr id="4" name="Picture 3">
            <a:extLst>
              <a:ext uri="{FF2B5EF4-FFF2-40B4-BE49-F238E27FC236}">
                <a16:creationId xmlns="" xmlns:a16="http://schemas.microsoft.com/office/drawing/2014/main" id="{F89DC8B0-F2D5-43A6-8BD1-72938B5F3F87}"/>
              </a:ext>
            </a:extLst>
          </p:cNvPr>
          <p:cNvPicPr>
            <a:picLocks noChangeAspect="1"/>
          </p:cNvPicPr>
          <p:nvPr/>
        </p:nvPicPr>
        <p:blipFill>
          <a:blip r:embed="rId4" cstate="print">
            <a:extLst>
              <a:ext uri="{BEBA8EAE-BF5A-486C-A8C5-ECC9F3942E4B}">
                <a14:imgProps xmlns="" xmlns:a14="http://schemas.microsoft.com/office/drawing/2010/main">
                  <a14:imgLayer r:embed="rId5">
                    <a14:imgEffect>
                      <a14:backgroundRemoval t="5987" b="98670" l="1196" r="97309">
                        <a14:foregroundMark x1="14649" y1="15521" x2="15097" y2="39024"/>
                        <a14:foregroundMark x1="28401" y1="16851" x2="28102" y2="41020"/>
                        <a14:foregroundMark x1="39013" y1="41463" x2="39013" y2="41463"/>
                        <a14:foregroundMark x1="37369" y1="41242" x2="37369" y2="41242"/>
                        <a14:foregroundMark x1="37070" y1="44789" x2="35426" y2="38137"/>
                        <a14:foregroundMark x1="54709" y1="27494" x2="54709" y2="27494"/>
                        <a14:foregroundMark x1="55007" y1="29047" x2="55456" y2="43016"/>
                        <a14:foregroundMark x1="48430" y1="36364" x2="48430" y2="36364"/>
                        <a14:foregroundMark x1="48580" y1="35033" x2="48580" y2="35033"/>
                        <a14:foregroundMark x1="49626" y1="38359" x2="49626" y2="38359"/>
                        <a14:foregroundMark x1="49327" y1="39246" x2="46637" y2="35033"/>
                        <a14:foregroundMark x1="63976" y1="26829" x2="63976" y2="44568"/>
                        <a14:foregroundMark x1="82362" y1="13969" x2="81614" y2="43681"/>
                        <a14:foregroundMark x1="71749" y1="73171" x2="73991" y2="89357"/>
                        <a14:foregroundMark x1="52018" y1="72727" x2="58445" y2="85366"/>
                        <a14:foregroundMark x1="46338" y1="73171" x2="43797" y2="89579"/>
                        <a14:foregroundMark x1="28401" y1="61197" x2="28999" y2="69401"/>
                        <a14:foregroundMark x1="36024" y1="25721" x2="39312" y2="36364"/>
                        <a14:foregroundMark x1="73543" y1="30820" x2="73543" y2="43459"/>
                      </a14:backgroundRemoval>
                    </a14:imgEffect>
                  </a14:imgLayer>
                </a14:imgProps>
              </a:ext>
            </a:extLst>
          </a:blip>
          <a:stretch>
            <a:fillRect/>
          </a:stretch>
        </p:blipFill>
        <p:spPr>
          <a:xfrm>
            <a:off x="0" y="2042433"/>
            <a:ext cx="4448175" cy="2998695"/>
          </a:xfrm>
          <a:prstGeom prst="rect">
            <a:avLst/>
          </a:prstGeom>
        </p:spPr>
      </p:pic>
      <p:sp>
        <p:nvSpPr>
          <p:cNvPr id="5" name="Rectangle 4">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236723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F41540-0250-472C-91BA-DFC9E2FE90AA}"/>
              </a:ext>
            </a:extLst>
          </p:cNvPr>
          <p:cNvSpPr>
            <a:spLocks noGrp="1"/>
          </p:cNvSpPr>
          <p:nvPr>
            <p:ph type="ctrTitle"/>
          </p:nvPr>
        </p:nvSpPr>
        <p:spPr/>
        <p:txBody>
          <a:bodyPr anchor="ctr"/>
          <a:lstStyle/>
          <a:p>
            <a:r>
              <a:rPr lang="en-IN" dirty="0">
                <a:latin typeface="+mn-lt"/>
              </a:rPr>
              <a:t>PROBLEM </a:t>
            </a:r>
            <a:r>
              <a:rPr lang="en-IN" dirty="0" smtClean="0">
                <a:latin typeface="+mn-lt"/>
              </a:rPr>
              <a:t>SOLVING 1.1</a:t>
            </a:r>
            <a:endParaRPr lang="en-IN" dirty="0">
              <a:latin typeface="+mn-lt"/>
            </a:endParaRPr>
          </a:p>
        </p:txBody>
      </p:sp>
      <p:sp>
        <p:nvSpPr>
          <p:cNvPr id="3" name="Subtitle 2">
            <a:extLst>
              <a:ext uri="{FF2B5EF4-FFF2-40B4-BE49-F238E27FC236}">
                <a16:creationId xmlns="" xmlns:a16="http://schemas.microsoft.com/office/drawing/2014/main" id="{6F89F22D-7CAB-4462-ACF5-D1CEF52C6902}"/>
              </a:ext>
            </a:extLst>
          </p:cNvPr>
          <p:cNvSpPr>
            <a:spLocks noGrp="1"/>
          </p:cNvSpPr>
          <p:nvPr>
            <p:ph type="subTitle" idx="1"/>
          </p:nvPr>
        </p:nvSpPr>
        <p:spPr/>
        <p:txBody>
          <a:bodyPr/>
          <a:lstStyle/>
          <a:p>
            <a:r>
              <a:rPr lang="en-IN" dirty="0"/>
              <a:t>Identifying </a:t>
            </a:r>
            <a:r>
              <a:rPr lang="en-IN" dirty="0" smtClean="0"/>
              <a:t>a problem</a:t>
            </a:r>
            <a:endParaRPr lang="en-IN" dirty="0"/>
          </a:p>
          <a:p>
            <a:r>
              <a:rPr lang="en-IN" dirty="0"/>
              <a:t>Finding </a:t>
            </a:r>
            <a:r>
              <a:rPr lang="en-IN" dirty="0" smtClean="0"/>
              <a:t>the </a:t>
            </a:r>
            <a:r>
              <a:rPr lang="en-IN" dirty="0"/>
              <a:t>c</a:t>
            </a:r>
            <a:r>
              <a:rPr lang="en-IN" dirty="0" smtClean="0"/>
              <a:t>ause</a:t>
            </a:r>
            <a:endParaRPr lang="en-IN" dirty="0"/>
          </a:p>
          <a:p>
            <a:r>
              <a:rPr lang="en-IN" dirty="0"/>
              <a:t>Analysing </a:t>
            </a:r>
            <a:r>
              <a:rPr lang="en-IN" dirty="0" smtClean="0"/>
              <a:t>situations</a:t>
            </a:r>
            <a:endParaRPr lang="en-IN" dirty="0"/>
          </a:p>
        </p:txBody>
      </p:sp>
      <p:sp>
        <p:nvSpPr>
          <p:cNvPr id="4" name="Rectangle 3">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2859679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11">
            <a:extLst>
              <a:ext uri="{FF2B5EF4-FFF2-40B4-BE49-F238E27FC236}">
                <a16:creationId xmlns="" xmlns:a16="http://schemas.microsoft.com/office/drawing/2014/main" id="{FB5E9C8F-925E-4D56-AB14-9C4454FADD94}"/>
              </a:ext>
            </a:extLst>
          </p:cNvPr>
          <p:cNvSpPr txBox="1"/>
          <p:nvPr/>
        </p:nvSpPr>
        <p:spPr>
          <a:xfrm>
            <a:off x="2246532" y="344029"/>
            <a:ext cx="4763868" cy="738728"/>
          </a:xfrm>
          <a:prstGeom prst="rect">
            <a:avLst/>
          </a:prstGeom>
        </p:spPr>
        <p:txBody>
          <a:bodyPr wrap="square" lIns="0" tIns="0" rIns="0" rtlCol="0">
            <a:spAutoFit/>
          </a:bodyPr>
          <a:lstStyle/>
          <a:p>
            <a:pPr algn="l">
              <a:lnSpc>
                <a:spcPts val="0"/>
              </a:lnSpc>
            </a:pPr>
            <a:endParaRPr dirty="0"/>
          </a:p>
          <a:p>
            <a:pPr algn="l" rtl="0">
              <a:lnSpc>
                <a:spcPts val="5368"/>
              </a:lnSpc>
            </a:pPr>
            <a:r>
              <a:rPr lang="en-US" altLang="zh-CN" sz="4400" b="1" u="sng" spc="2" dirty="0">
                <a:ea typeface="Calibri"/>
                <a:cs typeface="Calibri"/>
              </a:rPr>
              <a:t>INTRODUCTION</a:t>
            </a:r>
            <a:endParaRPr lang="en-US" altLang="zh-CN" sz="4400" dirty="0">
              <a:ea typeface="Calibri"/>
              <a:cs typeface="Calibri"/>
            </a:endParaRPr>
          </a:p>
        </p:txBody>
      </p:sp>
      <p:sp>
        <p:nvSpPr>
          <p:cNvPr id="4" name="Text Box12">
            <a:extLst>
              <a:ext uri="{FF2B5EF4-FFF2-40B4-BE49-F238E27FC236}">
                <a16:creationId xmlns="" xmlns:a16="http://schemas.microsoft.com/office/drawing/2014/main" id="{0163B7DA-A917-485C-8414-CD63BD5318BA}"/>
              </a:ext>
            </a:extLst>
          </p:cNvPr>
          <p:cNvSpPr txBox="1"/>
          <p:nvPr/>
        </p:nvSpPr>
        <p:spPr>
          <a:xfrm>
            <a:off x="261257" y="1665427"/>
            <a:ext cx="8633821" cy="4355103"/>
          </a:xfrm>
          <a:prstGeom prst="rect">
            <a:avLst/>
          </a:prstGeom>
        </p:spPr>
        <p:txBody>
          <a:bodyPr wrap="square" lIns="0" tIns="0" rIns="0" rtlCol="0">
            <a:spAutoFit/>
          </a:bodyPr>
          <a:lstStyle/>
          <a:p>
            <a:pPr algn="just">
              <a:lnSpc>
                <a:spcPts val="0"/>
              </a:lnSpc>
            </a:pPr>
            <a:endParaRPr sz="2800" dirty="0">
              <a:latin typeface="+mj-lt"/>
            </a:endParaRPr>
          </a:p>
          <a:p>
            <a:pPr algn="just">
              <a:lnSpc>
                <a:spcPts val="4191"/>
              </a:lnSpc>
            </a:pPr>
            <a:r>
              <a:rPr lang="en-US" altLang="zh-CN" sz="2800" spc="-1" dirty="0">
                <a:latin typeface="+mj-lt"/>
                <a:ea typeface="Calibri"/>
                <a:cs typeface="Calibri"/>
              </a:rPr>
              <a:t>		</a:t>
            </a:r>
            <a:r>
              <a:rPr lang="en-US" sz="2800" dirty="0" smtClean="0"/>
              <a:t>Problem solving skills </a:t>
            </a:r>
            <a:r>
              <a:rPr lang="en-US" sz="2800" dirty="0" smtClean="0"/>
              <a:t>refer </a:t>
            </a:r>
            <a:r>
              <a:rPr lang="en-US" sz="2800" dirty="0" smtClean="0"/>
              <a:t>to our ability to solve problems in an effective and timely manner without any impediments</a:t>
            </a:r>
          </a:p>
          <a:p>
            <a:pPr algn="just">
              <a:lnSpc>
                <a:spcPts val="4191"/>
              </a:lnSpc>
            </a:pPr>
            <a:endParaRPr lang="en-US" sz="2800" dirty="0" smtClean="0"/>
          </a:p>
          <a:p>
            <a:pPr algn="just">
              <a:lnSpc>
                <a:spcPts val="4191"/>
              </a:lnSpc>
            </a:pPr>
            <a:endParaRPr lang="en-US" sz="2800" dirty="0" smtClean="0"/>
          </a:p>
          <a:p>
            <a:pPr algn="just">
              <a:lnSpc>
                <a:spcPts val="4191"/>
              </a:lnSpc>
            </a:pPr>
            <a:endParaRPr lang="en-US" sz="2800" dirty="0" smtClean="0"/>
          </a:p>
          <a:p>
            <a:pPr algn="just">
              <a:lnSpc>
                <a:spcPts val="4191"/>
              </a:lnSpc>
            </a:pPr>
            <a:endParaRPr lang="en-US" altLang="zh-CN" sz="2800" spc="-1" dirty="0" smtClean="0">
              <a:latin typeface="+mj-lt"/>
              <a:ea typeface="Calibri"/>
              <a:cs typeface="Calibri"/>
            </a:endParaRPr>
          </a:p>
          <a:p>
            <a:pPr algn="just">
              <a:lnSpc>
                <a:spcPts val="4191"/>
              </a:lnSpc>
            </a:pPr>
            <a:endParaRPr lang="en-US" altLang="zh-CN" sz="2800" dirty="0">
              <a:latin typeface="+mj-lt"/>
              <a:ea typeface="Calibri"/>
              <a:cs typeface="Calibri"/>
            </a:endParaRPr>
          </a:p>
        </p:txBody>
      </p:sp>
      <p:pic>
        <p:nvPicPr>
          <p:cNvPr id="5" name="Picture 4">
            <a:extLst>
              <a:ext uri="{FF2B5EF4-FFF2-40B4-BE49-F238E27FC236}">
                <a16:creationId xmlns="" xmlns:a16="http://schemas.microsoft.com/office/drawing/2014/main" id="{808A3A12-C03C-4669-A8C2-075D20E4A9B7}"/>
              </a:ext>
            </a:extLst>
          </p:cNvPr>
          <p:cNvPicPr>
            <a:picLocks noChangeAspect="1"/>
          </p:cNvPicPr>
          <p:nvPr/>
        </p:nvPicPr>
        <p:blipFill rotWithShape="1">
          <a:blip r:embed="rId3" cstate="print">
            <a:extLst>
              <a:ext uri="{BEBA8EAE-BF5A-486C-A8C5-ECC9F3942E4B}">
                <a14:imgProps xmlns="" xmlns:a14="http://schemas.microsoft.com/office/drawing/2010/main">
                  <a14:imgLayer r:embed="rId4">
                    <a14:imgEffect>
                      <a14:backgroundRemoval t="10000" b="90000" l="10000" r="90000">
                        <a14:foregroundMark x1="39162" y1="47206" x2="39162" y2="47206"/>
                        <a14:foregroundMark x1="36994" y1="35260" x2="42341" y2="44701"/>
                        <a14:foregroundMark x1="29769" y1="35453" x2="39595" y2="44509"/>
                        <a14:foregroundMark x1="52023" y1="42582" x2="65173" y2="43160"/>
                        <a14:foregroundMark x1="70376" y1="42582" x2="74711" y2="44894"/>
                        <a14:foregroundMark x1="45520" y1="42582" x2="45520" y2="42582"/>
                        <a14:foregroundMark x1="47543" y1="52794" x2="47543" y2="52794"/>
                        <a14:foregroundMark x1="46098" y1="56840" x2="46821" y2="50674"/>
                        <a14:foregroundMark x1="49277" y1="53565" x2="64451" y2="53565"/>
                        <a14:foregroundMark x1="72832" y1="54721" x2="72832" y2="54721"/>
                        <a14:foregroundMark x1="69509" y1="53179" x2="75578" y2="52216"/>
                      </a14:backgroundRemoval>
                    </a14:imgEffect>
                  </a14:imgLayer>
                </a14:imgProps>
              </a:ext>
            </a:extLst>
          </a:blip>
          <a:srcRect l="16441" t="30842" r="21725" b="31107"/>
          <a:stretch/>
        </p:blipFill>
        <p:spPr>
          <a:xfrm>
            <a:off x="178054" y="1752879"/>
            <a:ext cx="809898" cy="373799"/>
          </a:xfrm>
          <a:prstGeom prst="rect">
            <a:avLst/>
          </a:prstGeom>
        </p:spPr>
      </p:pic>
      <p:sp>
        <p:nvSpPr>
          <p:cNvPr id="6" name="Rectangle 5">
            <a:extLst>
              <a:ext uri="{FF2B5EF4-FFF2-40B4-BE49-F238E27FC236}">
                <a16:creationId xmlns:a16="http://schemas.microsoft.com/office/drawing/2014/main" xmlns="" id="{82037F44-B579-465E-912D-7578628D7D24}"/>
              </a:ext>
            </a:extLst>
          </p:cNvPr>
          <p:cNvSpPr/>
          <p:nvPr/>
        </p:nvSpPr>
        <p:spPr>
          <a:xfrm>
            <a:off x="845586" y="1628801"/>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3503788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17">
            <a:extLst>
              <a:ext uri="{FF2B5EF4-FFF2-40B4-BE49-F238E27FC236}">
                <a16:creationId xmlns="" xmlns:a16="http://schemas.microsoft.com/office/drawing/2014/main" id="{0B59C35B-D3FB-41D1-A138-4D9F75DF7D94}"/>
              </a:ext>
            </a:extLst>
          </p:cNvPr>
          <p:cNvSpPr txBox="1"/>
          <p:nvPr/>
        </p:nvSpPr>
        <p:spPr>
          <a:xfrm>
            <a:off x="970534" y="1097194"/>
            <a:ext cx="7202932" cy="2030108"/>
          </a:xfrm>
          <a:prstGeom prst="rect">
            <a:avLst/>
          </a:prstGeom>
        </p:spPr>
        <p:txBody>
          <a:bodyPr wrap="square" lIns="0" tIns="0" rIns="0" rtlCol="0">
            <a:spAutoFit/>
          </a:bodyPr>
          <a:lstStyle/>
          <a:p>
            <a:pPr algn="l">
              <a:lnSpc>
                <a:spcPts val="0"/>
              </a:lnSpc>
            </a:pPr>
            <a:endParaRPr dirty="0"/>
          </a:p>
          <a:p>
            <a:pPr algn="just" rtl="0">
              <a:lnSpc>
                <a:spcPts val="3861"/>
              </a:lnSpc>
            </a:pPr>
            <a:r>
              <a:rPr lang="en-US" altLang="zh-CN" sz="3200" spc="0" dirty="0">
                <a:latin typeface="Calibri"/>
                <a:ea typeface="Calibri"/>
                <a:cs typeface="Calibri"/>
              </a:rPr>
              <a:t>		</a:t>
            </a:r>
            <a:r>
              <a:rPr lang="en-US" altLang="zh-CN" sz="3200" spc="0" dirty="0">
                <a:latin typeface="Nunito Sans"/>
                <a:ea typeface="Calibri"/>
                <a:cs typeface="Calibri"/>
              </a:rPr>
              <a:t>Students</a:t>
            </a:r>
            <a:r>
              <a:rPr lang="en-US" altLang="zh-CN" sz="3200" spc="1610" dirty="0">
                <a:latin typeface="Nunito Sans"/>
                <a:ea typeface="Calibri"/>
                <a:cs typeface="Calibri"/>
              </a:rPr>
              <a:t> </a:t>
            </a:r>
            <a:r>
              <a:rPr lang="en-US" altLang="zh-CN" sz="3200" spc="0" dirty="0">
                <a:latin typeface="Nunito Sans"/>
                <a:ea typeface="Calibri"/>
                <a:cs typeface="Calibri"/>
              </a:rPr>
              <a:t>are</a:t>
            </a:r>
            <a:r>
              <a:rPr lang="en-US" altLang="zh-CN" sz="3200" spc="1622" dirty="0">
                <a:latin typeface="Nunito Sans"/>
                <a:ea typeface="Calibri"/>
                <a:cs typeface="Calibri"/>
              </a:rPr>
              <a:t> </a:t>
            </a:r>
            <a:r>
              <a:rPr lang="en-US" altLang="zh-CN" sz="3200" spc="-1" dirty="0">
                <a:latin typeface="Nunito Sans"/>
                <a:ea typeface="Calibri"/>
                <a:cs typeface="Calibri"/>
              </a:rPr>
              <a:t>presented</a:t>
            </a:r>
            <a:r>
              <a:rPr lang="en-US" altLang="zh-CN" sz="3200" spc="1612" dirty="0">
                <a:latin typeface="Nunito Sans"/>
                <a:ea typeface="Calibri"/>
                <a:cs typeface="Calibri"/>
              </a:rPr>
              <a:t> </a:t>
            </a:r>
            <a:r>
              <a:rPr lang="en-US" altLang="zh-CN" sz="3200" spc="0" dirty="0">
                <a:latin typeface="Nunito Sans"/>
                <a:ea typeface="Calibri"/>
                <a:cs typeface="Calibri"/>
              </a:rPr>
              <a:t>with</a:t>
            </a:r>
            <a:r>
              <a:rPr lang="en-US" altLang="zh-CN" sz="3200" spc="1613" dirty="0">
                <a:latin typeface="Nunito Sans"/>
                <a:ea typeface="Calibri"/>
                <a:cs typeface="Calibri"/>
              </a:rPr>
              <a:t> </a:t>
            </a:r>
            <a:r>
              <a:rPr lang="en-US" altLang="zh-CN" sz="3200" spc="0" dirty="0">
                <a:latin typeface="Nunito Sans"/>
                <a:ea typeface="Calibri"/>
                <a:cs typeface="Calibri"/>
              </a:rPr>
              <a:t>problems</a:t>
            </a:r>
            <a:r>
              <a:rPr lang="en-US" altLang="zh-CN" sz="3200" dirty="0">
                <a:latin typeface="Nunito Sans"/>
                <a:ea typeface="Calibri"/>
                <a:cs typeface="Calibri"/>
              </a:rPr>
              <a:t> </a:t>
            </a:r>
            <a:r>
              <a:rPr lang="en-US" altLang="zh-CN" sz="3200" spc="0" dirty="0">
                <a:latin typeface="Nunito Sans"/>
                <a:ea typeface="Calibri"/>
                <a:cs typeface="Calibri"/>
              </a:rPr>
              <a:t>which</a:t>
            </a:r>
            <a:r>
              <a:rPr lang="en-US" altLang="zh-CN" sz="3200" spc="1802" dirty="0">
                <a:latin typeface="Nunito Sans"/>
                <a:ea typeface="Calibri"/>
                <a:cs typeface="Calibri"/>
              </a:rPr>
              <a:t> </a:t>
            </a:r>
            <a:r>
              <a:rPr lang="en-US" altLang="zh-CN" sz="3200" spc="-1" dirty="0">
                <a:latin typeface="Nunito Sans"/>
                <a:ea typeface="Calibri"/>
                <a:cs typeface="Calibri"/>
              </a:rPr>
              <a:t>require</a:t>
            </a:r>
            <a:r>
              <a:rPr lang="en-US" altLang="zh-CN" sz="3200" spc="1796" dirty="0">
                <a:latin typeface="Nunito Sans"/>
                <a:ea typeface="Calibri"/>
                <a:cs typeface="Calibri"/>
              </a:rPr>
              <a:t> </a:t>
            </a:r>
            <a:r>
              <a:rPr lang="en-US" altLang="zh-CN" sz="3200" spc="0" dirty="0">
                <a:latin typeface="Nunito Sans"/>
                <a:ea typeface="Calibri"/>
                <a:cs typeface="Calibri"/>
              </a:rPr>
              <a:t>them</a:t>
            </a:r>
            <a:r>
              <a:rPr lang="en-US" altLang="zh-CN" sz="3200" spc="1798" dirty="0">
                <a:latin typeface="Nunito Sans"/>
                <a:ea typeface="Calibri"/>
                <a:cs typeface="Calibri"/>
              </a:rPr>
              <a:t> </a:t>
            </a:r>
            <a:r>
              <a:rPr lang="en-US" altLang="zh-CN" sz="3200" spc="-6" dirty="0">
                <a:latin typeface="Nunito Sans"/>
                <a:ea typeface="Calibri"/>
                <a:cs typeface="Calibri"/>
              </a:rPr>
              <a:t>to</a:t>
            </a:r>
            <a:r>
              <a:rPr lang="en-US" altLang="zh-CN" sz="3200" spc="1804" dirty="0">
                <a:latin typeface="Nunito Sans"/>
                <a:ea typeface="Calibri"/>
                <a:cs typeface="Calibri"/>
              </a:rPr>
              <a:t> </a:t>
            </a:r>
            <a:r>
              <a:rPr lang="en-US" altLang="zh-CN" sz="3200" spc="-2" dirty="0">
                <a:latin typeface="Nunito Sans"/>
                <a:ea typeface="Calibri"/>
                <a:cs typeface="Calibri"/>
              </a:rPr>
              <a:t>find</a:t>
            </a:r>
            <a:r>
              <a:rPr lang="en-US" altLang="zh-CN" sz="3200" spc="1797" dirty="0">
                <a:latin typeface="Nunito Sans"/>
                <a:ea typeface="Calibri"/>
                <a:cs typeface="Calibri"/>
              </a:rPr>
              <a:t> </a:t>
            </a:r>
            <a:r>
              <a:rPr lang="en-US" altLang="zh-CN" sz="3200" spc="0" dirty="0">
                <a:latin typeface="Nunito Sans"/>
                <a:ea typeface="Calibri"/>
                <a:cs typeface="Calibri"/>
              </a:rPr>
              <a:t>either</a:t>
            </a:r>
            <a:r>
              <a:rPr lang="en-US" altLang="zh-CN" sz="3200" spc="1795" dirty="0">
                <a:latin typeface="Nunito Sans"/>
                <a:ea typeface="Calibri"/>
                <a:cs typeface="Calibri"/>
              </a:rPr>
              <a:t> </a:t>
            </a:r>
            <a:r>
              <a:rPr lang="en-US" altLang="zh-CN" sz="3200" spc="0" dirty="0">
                <a:latin typeface="Nunito Sans"/>
                <a:ea typeface="Calibri"/>
                <a:cs typeface="Calibri"/>
              </a:rPr>
              <a:t>a</a:t>
            </a:r>
            <a:r>
              <a:rPr lang="en-US" altLang="zh-CN" sz="3200" dirty="0">
                <a:latin typeface="Nunito Sans"/>
                <a:ea typeface="Calibri"/>
                <a:cs typeface="Calibri"/>
              </a:rPr>
              <a:t> </a:t>
            </a:r>
            <a:r>
              <a:rPr lang="en-US" altLang="zh-CN" sz="3200" spc="-2" dirty="0">
                <a:latin typeface="Nunito Sans"/>
                <a:ea typeface="Calibri"/>
                <a:cs typeface="Calibri"/>
              </a:rPr>
              <a:t>scientific</a:t>
            </a:r>
            <a:r>
              <a:rPr lang="en-US" altLang="zh-CN" sz="3200" spc="-9" dirty="0">
                <a:latin typeface="Nunito Sans"/>
                <a:ea typeface="Calibri"/>
                <a:cs typeface="Calibri"/>
              </a:rPr>
              <a:t> </a:t>
            </a:r>
            <a:r>
              <a:rPr lang="en-US" altLang="zh-CN" sz="3200" spc="0" dirty="0">
                <a:latin typeface="Nunito Sans"/>
                <a:ea typeface="Calibri"/>
                <a:cs typeface="Calibri"/>
              </a:rPr>
              <a:t>or</a:t>
            </a:r>
            <a:r>
              <a:rPr lang="en-US" altLang="zh-CN" sz="3200" dirty="0">
                <a:latin typeface="Nunito Sans"/>
                <a:ea typeface="Calibri"/>
                <a:cs typeface="Calibri"/>
              </a:rPr>
              <a:t> </a:t>
            </a:r>
            <a:r>
              <a:rPr lang="en-US" altLang="zh-CN" sz="3200" spc="-1" dirty="0">
                <a:latin typeface="Nunito Sans"/>
                <a:ea typeface="Calibri"/>
                <a:cs typeface="Calibri"/>
              </a:rPr>
              <a:t>technological</a:t>
            </a:r>
            <a:r>
              <a:rPr lang="en-US" altLang="zh-CN" sz="3200" spc="-6" dirty="0">
                <a:latin typeface="Nunito Sans"/>
                <a:ea typeface="Calibri"/>
                <a:cs typeface="Calibri"/>
              </a:rPr>
              <a:t> </a:t>
            </a:r>
            <a:r>
              <a:rPr lang="en-US" altLang="zh-CN" sz="3200" spc="0" dirty="0">
                <a:latin typeface="Nunito Sans"/>
                <a:ea typeface="Calibri"/>
                <a:cs typeface="Calibri"/>
              </a:rPr>
              <a:t>solution.</a:t>
            </a:r>
            <a:endParaRPr lang="en-US" altLang="zh-CN" sz="3200" dirty="0">
              <a:latin typeface="Nunito Sans"/>
              <a:ea typeface="Calibri"/>
              <a:cs typeface="Calibri"/>
            </a:endParaRPr>
          </a:p>
        </p:txBody>
      </p:sp>
      <p:sp>
        <p:nvSpPr>
          <p:cNvPr id="3" name="Text Box18">
            <a:extLst>
              <a:ext uri="{FF2B5EF4-FFF2-40B4-BE49-F238E27FC236}">
                <a16:creationId xmlns="" xmlns:a16="http://schemas.microsoft.com/office/drawing/2014/main" id="{40E968EE-BB38-4BAB-9EE9-4B51FFA81676}"/>
              </a:ext>
            </a:extLst>
          </p:cNvPr>
          <p:cNvSpPr txBox="1"/>
          <p:nvPr/>
        </p:nvSpPr>
        <p:spPr>
          <a:xfrm>
            <a:off x="970534" y="4007306"/>
            <a:ext cx="7202932" cy="2015167"/>
          </a:xfrm>
          <a:prstGeom prst="rect">
            <a:avLst/>
          </a:prstGeom>
        </p:spPr>
        <p:txBody>
          <a:bodyPr wrap="square" lIns="0" tIns="0" rIns="0" rtlCol="0">
            <a:spAutoFit/>
          </a:bodyPr>
          <a:lstStyle/>
          <a:p>
            <a:pPr algn="just">
              <a:lnSpc>
                <a:spcPts val="0"/>
              </a:lnSpc>
            </a:pPr>
            <a:endParaRPr dirty="0"/>
          </a:p>
          <a:p>
            <a:pPr indent="91440" algn="just" rtl="0">
              <a:lnSpc>
                <a:spcPts val="3858"/>
              </a:lnSpc>
            </a:pPr>
            <a:r>
              <a:rPr lang="en-US" altLang="zh-CN" sz="3200" spc="-3" dirty="0">
                <a:latin typeface="Calibri"/>
                <a:ea typeface="Calibri"/>
                <a:cs typeface="Calibri"/>
              </a:rPr>
              <a:t>		</a:t>
            </a:r>
            <a:r>
              <a:rPr lang="en-US" altLang="zh-CN" sz="3200" spc="-3" dirty="0">
                <a:latin typeface="Nunito Sans"/>
                <a:ea typeface="Calibri"/>
                <a:cs typeface="Calibri"/>
              </a:rPr>
              <a:t>It</a:t>
            </a:r>
            <a:r>
              <a:rPr lang="en-US" altLang="zh-CN" sz="3200" spc="-7" dirty="0">
                <a:latin typeface="Nunito Sans"/>
                <a:ea typeface="Calibri"/>
                <a:cs typeface="Calibri"/>
              </a:rPr>
              <a:t> </a:t>
            </a:r>
            <a:r>
              <a:rPr lang="en-US" altLang="zh-CN" sz="3200" spc="-3" dirty="0">
                <a:latin typeface="Nunito Sans"/>
                <a:ea typeface="Calibri"/>
                <a:cs typeface="Calibri"/>
              </a:rPr>
              <a:t>is</a:t>
            </a:r>
            <a:r>
              <a:rPr lang="en-US" altLang="zh-CN" sz="3200" dirty="0">
                <a:latin typeface="Nunito Sans"/>
                <a:ea typeface="Calibri"/>
                <a:cs typeface="Calibri"/>
              </a:rPr>
              <a:t> </a:t>
            </a:r>
            <a:r>
              <a:rPr lang="en-US" altLang="zh-CN" sz="3200" spc="0" dirty="0">
                <a:latin typeface="Nunito Sans"/>
                <a:ea typeface="Calibri"/>
                <a:cs typeface="Calibri"/>
              </a:rPr>
              <a:t>a</a:t>
            </a:r>
            <a:r>
              <a:rPr lang="en-US" altLang="zh-CN" sz="3200" dirty="0">
                <a:latin typeface="Nunito Sans"/>
                <a:ea typeface="Calibri"/>
                <a:cs typeface="Calibri"/>
              </a:rPr>
              <a:t> </a:t>
            </a:r>
            <a:r>
              <a:rPr lang="en-US" altLang="zh-CN" sz="3200" spc="-1" dirty="0">
                <a:latin typeface="Nunito Sans"/>
                <a:ea typeface="Calibri"/>
                <a:cs typeface="Calibri"/>
              </a:rPr>
              <a:t>student-centered</a:t>
            </a:r>
            <a:r>
              <a:rPr lang="en-US" altLang="zh-CN" sz="3200" spc="-7" dirty="0">
                <a:latin typeface="Nunito Sans"/>
                <a:ea typeface="Calibri"/>
                <a:cs typeface="Calibri"/>
              </a:rPr>
              <a:t> </a:t>
            </a:r>
            <a:r>
              <a:rPr lang="en-US" altLang="zh-CN" sz="3200" spc="-2" dirty="0">
                <a:latin typeface="Nunito Sans"/>
                <a:ea typeface="Calibri"/>
                <a:cs typeface="Calibri"/>
              </a:rPr>
              <a:t>strategy</a:t>
            </a:r>
            <a:r>
              <a:rPr lang="en-US" altLang="zh-CN" sz="3200" dirty="0">
                <a:latin typeface="Nunito Sans"/>
                <a:ea typeface="Calibri"/>
                <a:cs typeface="Calibri"/>
              </a:rPr>
              <a:t> </a:t>
            </a:r>
            <a:r>
              <a:rPr lang="en-US" altLang="zh-CN" sz="3200" spc="0" dirty="0">
                <a:latin typeface="Nunito Sans"/>
                <a:ea typeface="Calibri"/>
                <a:cs typeface="Calibri"/>
              </a:rPr>
              <a:t>which</a:t>
            </a:r>
            <a:r>
              <a:rPr lang="en-US" altLang="zh-CN" sz="3200" dirty="0">
                <a:latin typeface="Nunito Sans"/>
                <a:ea typeface="Calibri"/>
                <a:cs typeface="Calibri"/>
              </a:rPr>
              <a:t> </a:t>
            </a:r>
            <a:r>
              <a:rPr lang="en-US" altLang="zh-CN" sz="3200" spc="-1" dirty="0" smtClean="0">
                <a:latin typeface="Nunito Sans"/>
                <a:ea typeface="Calibri"/>
                <a:cs typeface="Calibri"/>
              </a:rPr>
              <a:t>requires</a:t>
            </a:r>
            <a:r>
              <a:rPr lang="en-US" altLang="zh-CN" sz="3200" dirty="0" smtClean="0">
                <a:latin typeface="Nunito Sans"/>
                <a:ea typeface="Calibri"/>
                <a:cs typeface="Calibri"/>
              </a:rPr>
              <a:t> </a:t>
            </a:r>
            <a:r>
              <a:rPr lang="en-US" altLang="zh-CN" sz="3200" spc="-2" dirty="0">
                <a:latin typeface="Nunito Sans"/>
                <a:ea typeface="Calibri"/>
                <a:cs typeface="Calibri"/>
              </a:rPr>
              <a:t>students</a:t>
            </a:r>
            <a:r>
              <a:rPr lang="en-US" altLang="zh-CN" sz="3200" spc="-19" dirty="0">
                <a:latin typeface="Nunito Sans"/>
                <a:ea typeface="Calibri"/>
                <a:cs typeface="Calibri"/>
              </a:rPr>
              <a:t> </a:t>
            </a:r>
            <a:r>
              <a:rPr lang="en-US" altLang="zh-CN" sz="3200" spc="0" dirty="0">
                <a:latin typeface="Nunito Sans"/>
                <a:ea typeface="Calibri"/>
                <a:cs typeface="Calibri"/>
              </a:rPr>
              <a:t>to</a:t>
            </a:r>
            <a:r>
              <a:rPr lang="en-US" altLang="zh-CN" sz="3200" spc="-6" dirty="0">
                <a:latin typeface="Nunito Sans"/>
                <a:ea typeface="Calibri"/>
                <a:cs typeface="Calibri"/>
              </a:rPr>
              <a:t> </a:t>
            </a:r>
            <a:r>
              <a:rPr lang="en-US" altLang="zh-CN" sz="3200" spc="0" dirty="0">
                <a:latin typeface="Nunito Sans"/>
                <a:ea typeface="Calibri"/>
                <a:cs typeface="Calibri"/>
              </a:rPr>
              <a:t>become</a:t>
            </a:r>
            <a:r>
              <a:rPr lang="en-US" altLang="zh-CN" sz="3200" dirty="0">
                <a:latin typeface="Nunito Sans"/>
                <a:ea typeface="Calibri"/>
                <a:cs typeface="Calibri"/>
              </a:rPr>
              <a:t> </a:t>
            </a:r>
            <a:r>
              <a:rPr lang="en-US" altLang="zh-CN" sz="3200" spc="-2" dirty="0">
                <a:latin typeface="Nunito Sans"/>
                <a:ea typeface="Calibri"/>
                <a:cs typeface="Calibri"/>
              </a:rPr>
              <a:t>active</a:t>
            </a:r>
            <a:r>
              <a:rPr lang="en-US" altLang="zh-CN" sz="3200" spc="723" dirty="0">
                <a:latin typeface="Nunito Sans"/>
                <a:ea typeface="Calibri"/>
                <a:cs typeface="Calibri"/>
              </a:rPr>
              <a:t> </a:t>
            </a:r>
            <a:r>
              <a:rPr lang="en-US" altLang="zh-CN" sz="3200" spc="-2" dirty="0">
                <a:latin typeface="Nunito Sans"/>
                <a:ea typeface="Calibri"/>
                <a:cs typeface="Calibri"/>
              </a:rPr>
              <a:t>participants</a:t>
            </a:r>
            <a:r>
              <a:rPr lang="en-US" altLang="zh-CN" sz="3200" dirty="0">
                <a:latin typeface="Nunito Sans"/>
                <a:ea typeface="Calibri"/>
                <a:cs typeface="Calibri"/>
              </a:rPr>
              <a:t> </a:t>
            </a:r>
            <a:r>
              <a:rPr lang="en-US" altLang="zh-CN" sz="3200" spc="-6" dirty="0">
                <a:latin typeface="Nunito Sans"/>
                <a:ea typeface="Calibri"/>
                <a:cs typeface="Calibri"/>
              </a:rPr>
              <a:t>in</a:t>
            </a:r>
            <a:r>
              <a:rPr lang="en-US" altLang="zh-CN" sz="3200" dirty="0">
                <a:latin typeface="Nunito Sans"/>
                <a:ea typeface="Calibri"/>
                <a:cs typeface="Calibri"/>
              </a:rPr>
              <a:t> </a:t>
            </a:r>
            <a:r>
              <a:rPr lang="en-US" altLang="zh-CN" sz="3200" spc="-2" dirty="0">
                <a:latin typeface="Nunito Sans"/>
                <a:ea typeface="Calibri"/>
                <a:cs typeface="Calibri"/>
              </a:rPr>
              <a:t>the</a:t>
            </a:r>
            <a:r>
              <a:rPr lang="en-US" altLang="zh-CN" sz="3200" dirty="0">
                <a:latin typeface="Nunito Sans"/>
                <a:ea typeface="Calibri"/>
                <a:cs typeface="Calibri"/>
              </a:rPr>
              <a:t> </a:t>
            </a:r>
            <a:r>
              <a:rPr lang="en-US" altLang="zh-CN" sz="3200" spc="-2" dirty="0">
                <a:latin typeface="Nunito Sans"/>
                <a:ea typeface="Calibri"/>
                <a:cs typeface="Calibri"/>
              </a:rPr>
              <a:t>learning</a:t>
            </a:r>
            <a:r>
              <a:rPr lang="en-US" altLang="zh-CN" sz="3200" dirty="0">
                <a:latin typeface="Nunito Sans"/>
                <a:ea typeface="Calibri"/>
                <a:cs typeface="Calibri"/>
              </a:rPr>
              <a:t> </a:t>
            </a:r>
            <a:r>
              <a:rPr lang="en-US" altLang="zh-CN" sz="3200" spc="1" dirty="0">
                <a:latin typeface="Nunito Sans"/>
                <a:ea typeface="Calibri"/>
                <a:cs typeface="Calibri"/>
              </a:rPr>
              <a:t>process.</a:t>
            </a:r>
            <a:endParaRPr lang="en-US" altLang="zh-CN" sz="3200" dirty="0">
              <a:latin typeface="Nunito Sans"/>
              <a:ea typeface="Calibri"/>
              <a:cs typeface="Calibri"/>
            </a:endParaRPr>
          </a:p>
        </p:txBody>
      </p:sp>
      <p:pic>
        <p:nvPicPr>
          <p:cNvPr id="4" name="Picture 3">
            <a:extLst>
              <a:ext uri="{FF2B5EF4-FFF2-40B4-BE49-F238E27FC236}">
                <a16:creationId xmlns="" xmlns:a16="http://schemas.microsoft.com/office/drawing/2014/main" id="{66C96085-CD06-41A1-AFB1-836A3A4A6B67}"/>
              </a:ext>
            </a:extLst>
          </p:cNvPr>
          <p:cNvPicPr>
            <a:picLocks noChangeAspect="1"/>
          </p:cNvPicPr>
          <p:nvPr/>
        </p:nvPicPr>
        <p:blipFill rotWithShape="1">
          <a:blip r:embed="rId3" cstate="print">
            <a:extLst>
              <a:ext uri="{BEBA8EAE-BF5A-486C-A8C5-ECC9F3942E4B}">
                <a14:imgProps xmlns="" xmlns:a14="http://schemas.microsoft.com/office/drawing/2010/main">
                  <a14:imgLayer r:embed="rId4">
                    <a14:imgEffect>
                      <a14:backgroundRemoval t="10000" b="90000" l="10000" r="90000">
                        <a14:foregroundMark x1="39162" y1="47206" x2="39162" y2="47206"/>
                        <a14:foregroundMark x1="36994" y1="35260" x2="42341" y2="44701"/>
                        <a14:foregroundMark x1="29769" y1="35453" x2="39595" y2="44509"/>
                        <a14:foregroundMark x1="52023" y1="42582" x2="65173" y2="43160"/>
                        <a14:foregroundMark x1="70376" y1="42582" x2="74711" y2="44894"/>
                        <a14:foregroundMark x1="45520" y1="42582" x2="45520" y2="42582"/>
                        <a14:foregroundMark x1="47543" y1="52794" x2="47543" y2="52794"/>
                        <a14:foregroundMark x1="46098" y1="56840" x2="46821" y2="50674"/>
                        <a14:foregroundMark x1="49277" y1="53565" x2="64451" y2="53565"/>
                        <a14:foregroundMark x1="72832" y1="54721" x2="72832" y2="54721"/>
                        <a14:foregroundMark x1="69509" y1="53179" x2="75578" y2="52216"/>
                      </a14:backgroundRemoval>
                    </a14:imgEffect>
                  </a14:imgLayer>
                </a14:imgProps>
              </a:ext>
            </a:extLst>
          </a:blip>
          <a:srcRect l="16441" t="30842" r="21725" b="31107"/>
          <a:stretch/>
        </p:blipFill>
        <p:spPr>
          <a:xfrm>
            <a:off x="970534" y="1143279"/>
            <a:ext cx="809898" cy="373799"/>
          </a:xfrm>
          <a:prstGeom prst="rect">
            <a:avLst/>
          </a:prstGeom>
        </p:spPr>
      </p:pic>
      <p:pic>
        <p:nvPicPr>
          <p:cNvPr id="5" name="Picture 4">
            <a:extLst>
              <a:ext uri="{FF2B5EF4-FFF2-40B4-BE49-F238E27FC236}">
                <a16:creationId xmlns="" xmlns:a16="http://schemas.microsoft.com/office/drawing/2014/main" id="{908E1EF5-78D7-4B15-BE29-292466F7F574}"/>
              </a:ext>
            </a:extLst>
          </p:cNvPr>
          <p:cNvPicPr>
            <a:picLocks noChangeAspect="1"/>
          </p:cNvPicPr>
          <p:nvPr/>
        </p:nvPicPr>
        <p:blipFill rotWithShape="1">
          <a:blip r:embed="rId5" cstate="print">
            <a:extLst>
              <a:ext uri="{BEBA8EAE-BF5A-486C-A8C5-ECC9F3942E4B}">
                <a14:imgProps xmlns="" xmlns:a14="http://schemas.microsoft.com/office/drawing/2010/main">
                  <a14:imgLayer r:embed="rId4">
                    <a14:imgEffect>
                      <a14:backgroundRemoval t="10000" b="90000" l="10000" r="90000">
                        <a14:foregroundMark x1="39162" y1="47206" x2="39162" y2="47206"/>
                        <a14:foregroundMark x1="36994" y1="35260" x2="42341" y2="44701"/>
                        <a14:foregroundMark x1="29769" y1="35453" x2="39595" y2="44509"/>
                        <a14:foregroundMark x1="52023" y1="42582" x2="65173" y2="43160"/>
                        <a14:foregroundMark x1="70376" y1="42582" x2="74711" y2="44894"/>
                        <a14:foregroundMark x1="45520" y1="42582" x2="45520" y2="42582"/>
                        <a14:foregroundMark x1="47543" y1="52794" x2="47543" y2="52794"/>
                        <a14:foregroundMark x1="46098" y1="56840" x2="46821" y2="50674"/>
                        <a14:foregroundMark x1="49277" y1="53565" x2="64451" y2="53565"/>
                        <a14:foregroundMark x1="72832" y1="54721" x2="72832" y2="54721"/>
                        <a14:foregroundMark x1="69509" y1="53179" x2="75578" y2="52216"/>
                      </a14:backgroundRemoval>
                    </a14:imgEffect>
                  </a14:imgLayer>
                </a14:imgProps>
              </a:ext>
            </a:extLst>
          </a:blip>
          <a:srcRect l="16441" t="30842" r="21725" b="31107"/>
          <a:stretch/>
        </p:blipFill>
        <p:spPr>
          <a:xfrm>
            <a:off x="970534" y="4068400"/>
            <a:ext cx="809898" cy="373799"/>
          </a:xfrm>
          <a:prstGeom prst="rect">
            <a:avLst/>
          </a:prstGeom>
        </p:spPr>
      </p:pic>
      <p:sp>
        <p:nvSpPr>
          <p:cNvPr id="6" name="Rectangle 5">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2561912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AC20F5B-6315-40DF-A690-29B255687789}"/>
              </a:ext>
            </a:extLst>
          </p:cNvPr>
          <p:cNvSpPr/>
          <p:nvPr/>
        </p:nvSpPr>
        <p:spPr>
          <a:xfrm>
            <a:off x="1478280" y="213634"/>
            <a:ext cx="6187440" cy="817596"/>
          </a:xfrm>
          <a:prstGeom prst="rect">
            <a:avLst/>
          </a:prstGeom>
        </p:spPr>
        <p:txBody>
          <a:bodyPr wrap="square">
            <a:spAutoFit/>
          </a:bodyPr>
          <a:lstStyle/>
          <a:p>
            <a:pPr>
              <a:lnSpc>
                <a:spcPts val="0"/>
              </a:lnSpc>
            </a:pPr>
            <a:endParaRPr lang="en-IN" sz="3600" dirty="0">
              <a:effectLst>
                <a:outerShdw blurRad="38100" dist="38100" dir="2700000" algn="tl">
                  <a:srgbClr val="000000">
                    <a:alpha val="43137"/>
                  </a:srgbClr>
                </a:outerShdw>
              </a:effectLst>
              <a:latin typeface="+mj-lt"/>
            </a:endParaRPr>
          </a:p>
          <a:p>
            <a:pPr>
              <a:lnSpc>
                <a:spcPts val="6129"/>
              </a:lnSpc>
            </a:pPr>
            <a:r>
              <a:rPr lang="en-IN" altLang="zh-CN" sz="3600" b="1" dirty="0">
                <a:effectLst>
                  <a:outerShdw blurRad="38100" dist="38100" dir="2700000" algn="tl">
                    <a:srgbClr val="000000">
                      <a:alpha val="43137"/>
                    </a:srgbClr>
                  </a:outerShdw>
                </a:effectLst>
                <a:latin typeface="+mj-lt"/>
                <a:ea typeface="Comic Sans MS"/>
                <a:cs typeface="Comic Sans MS"/>
              </a:rPr>
              <a:t>What is</a:t>
            </a:r>
            <a:r>
              <a:rPr lang="en-IN" altLang="zh-CN" sz="3600" b="1" spc="-9" dirty="0">
                <a:effectLst>
                  <a:outerShdw blurRad="38100" dist="38100" dir="2700000" algn="tl">
                    <a:srgbClr val="000000">
                      <a:alpha val="43137"/>
                    </a:srgbClr>
                  </a:outerShdw>
                </a:effectLst>
                <a:latin typeface="+mj-lt"/>
                <a:ea typeface="Comic Sans MS"/>
                <a:cs typeface="Comic Sans MS"/>
              </a:rPr>
              <a:t> </a:t>
            </a:r>
            <a:r>
              <a:rPr lang="en-IN" altLang="zh-CN" sz="3600" b="1" dirty="0">
                <a:effectLst>
                  <a:outerShdw blurRad="38100" dist="38100" dir="2700000" algn="tl">
                    <a:srgbClr val="000000">
                      <a:alpha val="43137"/>
                    </a:srgbClr>
                  </a:outerShdw>
                </a:effectLst>
                <a:latin typeface="+mj-lt"/>
                <a:ea typeface="Comic Sans MS"/>
                <a:cs typeface="Comic Sans MS"/>
              </a:rPr>
              <a:t>problem-solving?</a:t>
            </a:r>
            <a:endParaRPr lang="en-IN" altLang="zh-CN" sz="3600" dirty="0">
              <a:effectLst>
                <a:outerShdw blurRad="38100" dist="38100" dir="2700000" algn="tl">
                  <a:srgbClr val="000000">
                    <a:alpha val="43137"/>
                  </a:srgbClr>
                </a:outerShdw>
              </a:effectLst>
              <a:latin typeface="+mj-lt"/>
              <a:ea typeface="Comic Sans MS"/>
              <a:cs typeface="Comic Sans MS"/>
            </a:endParaRPr>
          </a:p>
        </p:txBody>
      </p:sp>
      <p:sp>
        <p:nvSpPr>
          <p:cNvPr id="3" name="Text Box60">
            <a:extLst>
              <a:ext uri="{FF2B5EF4-FFF2-40B4-BE49-F238E27FC236}">
                <a16:creationId xmlns="" xmlns:a16="http://schemas.microsoft.com/office/drawing/2014/main" id="{AB6473A1-4D7D-4505-87C1-94BB85EBFAA9}"/>
              </a:ext>
            </a:extLst>
          </p:cNvPr>
          <p:cNvSpPr txBox="1"/>
          <p:nvPr/>
        </p:nvSpPr>
        <p:spPr>
          <a:xfrm>
            <a:off x="485212" y="1366615"/>
            <a:ext cx="8173575" cy="998415"/>
          </a:xfrm>
          <a:prstGeom prst="rect">
            <a:avLst/>
          </a:prstGeom>
        </p:spPr>
        <p:txBody>
          <a:bodyPr wrap="square" lIns="0" tIns="0" rIns="0" rtlCol="0">
            <a:spAutoFit/>
          </a:bodyPr>
          <a:lstStyle/>
          <a:p>
            <a:pPr algn="l">
              <a:lnSpc>
                <a:spcPts val="0"/>
              </a:lnSpc>
            </a:pPr>
            <a:endParaRPr sz="2000" dirty="0">
              <a:latin typeface="+mj-lt"/>
            </a:endParaRPr>
          </a:p>
          <a:p>
            <a:pPr algn="l" rtl="0">
              <a:lnSpc>
                <a:spcPts val="3853"/>
              </a:lnSpc>
            </a:pPr>
            <a:r>
              <a:rPr lang="en-US" altLang="zh-CN" sz="2000" spc="0" dirty="0">
                <a:latin typeface="+mj-lt"/>
                <a:ea typeface="Calibri"/>
                <a:cs typeface="Calibri"/>
              </a:rPr>
              <a:t>“Problem</a:t>
            </a:r>
            <a:r>
              <a:rPr lang="en-US" altLang="zh-CN" sz="2000" spc="-7" dirty="0">
                <a:latin typeface="+mj-lt"/>
                <a:ea typeface="Calibri"/>
                <a:cs typeface="Calibri"/>
              </a:rPr>
              <a:t> </a:t>
            </a:r>
            <a:r>
              <a:rPr lang="en-US" altLang="zh-CN" sz="2000" spc="-1" dirty="0">
                <a:latin typeface="+mj-lt"/>
                <a:ea typeface="Calibri"/>
                <a:cs typeface="Calibri"/>
              </a:rPr>
              <a:t>solving</a:t>
            </a:r>
            <a:r>
              <a:rPr lang="en-US" altLang="zh-CN" sz="2000" dirty="0">
                <a:latin typeface="+mj-lt"/>
                <a:ea typeface="Calibri"/>
                <a:cs typeface="Calibri"/>
              </a:rPr>
              <a:t> </a:t>
            </a:r>
            <a:r>
              <a:rPr lang="en-US" altLang="zh-CN" sz="2000" spc="-4" dirty="0">
                <a:latin typeface="+mj-lt"/>
                <a:ea typeface="Calibri"/>
                <a:cs typeface="Calibri"/>
              </a:rPr>
              <a:t>is</a:t>
            </a:r>
            <a:r>
              <a:rPr lang="en-US" altLang="zh-CN" sz="2000" dirty="0">
                <a:latin typeface="+mj-lt"/>
                <a:ea typeface="Calibri"/>
                <a:cs typeface="Calibri"/>
              </a:rPr>
              <a:t> </a:t>
            </a:r>
            <a:r>
              <a:rPr lang="en-US" altLang="zh-CN" sz="2000" spc="0" dirty="0">
                <a:latin typeface="+mj-lt"/>
                <a:ea typeface="Calibri"/>
                <a:cs typeface="Calibri"/>
              </a:rPr>
              <a:t>a</a:t>
            </a:r>
            <a:r>
              <a:rPr lang="en-US" altLang="zh-CN" sz="2000" spc="-11" dirty="0">
                <a:latin typeface="+mj-lt"/>
                <a:ea typeface="Calibri"/>
                <a:cs typeface="Calibri"/>
              </a:rPr>
              <a:t> </a:t>
            </a:r>
            <a:r>
              <a:rPr lang="en-US" altLang="zh-CN" sz="2000" spc="0" dirty="0">
                <a:latin typeface="+mj-lt"/>
                <a:ea typeface="Calibri"/>
                <a:cs typeface="Calibri"/>
              </a:rPr>
              <a:t>cognitive</a:t>
            </a:r>
            <a:r>
              <a:rPr lang="en-US" altLang="zh-CN" sz="2000" spc="-10" dirty="0">
                <a:latin typeface="+mj-lt"/>
                <a:ea typeface="Calibri"/>
                <a:cs typeface="Calibri"/>
              </a:rPr>
              <a:t> </a:t>
            </a:r>
            <a:r>
              <a:rPr lang="en-US" altLang="zh-CN" sz="2000" spc="-1" dirty="0">
                <a:latin typeface="+mj-lt"/>
                <a:ea typeface="Calibri"/>
                <a:cs typeface="Calibri"/>
              </a:rPr>
              <a:t>processing</a:t>
            </a:r>
            <a:r>
              <a:rPr lang="en-US" altLang="zh-CN" sz="2000" dirty="0">
                <a:latin typeface="+mj-lt"/>
                <a:ea typeface="Calibri"/>
                <a:cs typeface="Calibri"/>
              </a:rPr>
              <a:t> </a:t>
            </a:r>
            <a:r>
              <a:rPr lang="en-US" altLang="zh-CN" sz="2000" spc="-2" dirty="0">
                <a:latin typeface="+mj-lt"/>
                <a:ea typeface="Calibri"/>
                <a:cs typeface="Calibri"/>
              </a:rPr>
              <a:t>directed</a:t>
            </a:r>
            <a:r>
              <a:rPr lang="en-US" altLang="zh-CN" sz="2000" dirty="0">
                <a:latin typeface="+mj-lt"/>
                <a:ea typeface="Calibri"/>
                <a:cs typeface="Calibri"/>
              </a:rPr>
              <a:t> </a:t>
            </a:r>
            <a:r>
              <a:rPr lang="en-US" altLang="zh-CN" sz="2000" spc="0" dirty="0">
                <a:latin typeface="+mj-lt"/>
                <a:ea typeface="Calibri"/>
                <a:cs typeface="Calibri"/>
              </a:rPr>
              <a:t>at</a:t>
            </a:r>
            <a:r>
              <a:rPr lang="en-US" altLang="zh-CN" sz="2000" dirty="0">
                <a:latin typeface="+mj-lt"/>
                <a:ea typeface="Calibri"/>
                <a:cs typeface="Calibri"/>
              </a:rPr>
              <a:t> </a:t>
            </a:r>
            <a:r>
              <a:rPr lang="en-US" altLang="zh-CN" sz="2000" spc="-1" dirty="0">
                <a:latin typeface="+mj-lt"/>
                <a:ea typeface="Calibri"/>
                <a:cs typeface="Calibri"/>
              </a:rPr>
              <a:t>achieving</a:t>
            </a:r>
            <a:r>
              <a:rPr lang="en-US" altLang="zh-CN" sz="2000" dirty="0">
                <a:latin typeface="+mj-lt"/>
                <a:ea typeface="Calibri"/>
                <a:cs typeface="Calibri"/>
              </a:rPr>
              <a:t> </a:t>
            </a:r>
            <a:r>
              <a:rPr lang="en-US" altLang="zh-CN" sz="2000" spc="0" dirty="0">
                <a:latin typeface="+mj-lt"/>
                <a:ea typeface="Calibri"/>
                <a:cs typeface="Calibri"/>
              </a:rPr>
              <a:t>a</a:t>
            </a:r>
            <a:r>
              <a:rPr lang="en-US" altLang="zh-CN" sz="2000" dirty="0">
                <a:latin typeface="+mj-lt"/>
                <a:ea typeface="Calibri"/>
                <a:cs typeface="Calibri"/>
              </a:rPr>
              <a:t> </a:t>
            </a:r>
            <a:r>
              <a:rPr lang="en-US" altLang="zh-CN" sz="2000" spc="0" dirty="0">
                <a:latin typeface="+mj-lt"/>
                <a:ea typeface="Calibri"/>
                <a:cs typeface="Calibri"/>
              </a:rPr>
              <a:t>goal</a:t>
            </a:r>
            <a:r>
              <a:rPr lang="en-US" altLang="zh-CN" sz="2000" spc="-10" dirty="0">
                <a:latin typeface="+mj-lt"/>
                <a:ea typeface="Calibri"/>
                <a:cs typeface="Calibri"/>
              </a:rPr>
              <a:t> </a:t>
            </a:r>
            <a:r>
              <a:rPr lang="en-US" altLang="zh-CN" sz="2000" spc="0" dirty="0">
                <a:latin typeface="+mj-lt"/>
                <a:ea typeface="Calibri"/>
                <a:cs typeface="Calibri"/>
              </a:rPr>
              <a:t>where</a:t>
            </a:r>
            <a:r>
              <a:rPr lang="en-US" altLang="zh-CN" sz="2000" dirty="0">
                <a:latin typeface="+mj-lt"/>
                <a:ea typeface="Calibri"/>
                <a:cs typeface="Calibri"/>
              </a:rPr>
              <a:t> </a:t>
            </a:r>
            <a:r>
              <a:rPr lang="en-US" altLang="zh-CN" sz="2000" spc="0" dirty="0">
                <a:latin typeface="+mj-lt"/>
                <a:ea typeface="Calibri"/>
                <a:cs typeface="Calibri"/>
              </a:rPr>
              <a:t>no</a:t>
            </a:r>
            <a:r>
              <a:rPr lang="en-US" altLang="zh-CN" sz="2000" spc="723" dirty="0">
                <a:latin typeface="+mj-lt"/>
                <a:ea typeface="Calibri"/>
                <a:cs typeface="Calibri"/>
              </a:rPr>
              <a:t> </a:t>
            </a:r>
            <a:r>
              <a:rPr lang="en-US" altLang="zh-CN" sz="2000" spc="-2" dirty="0">
                <a:latin typeface="+mj-lt"/>
                <a:ea typeface="Calibri"/>
                <a:cs typeface="Calibri"/>
              </a:rPr>
              <a:t>solution</a:t>
            </a:r>
            <a:r>
              <a:rPr lang="en-US" altLang="zh-CN" sz="2000" spc="-6" dirty="0">
                <a:latin typeface="+mj-lt"/>
                <a:ea typeface="Calibri"/>
                <a:cs typeface="Calibri"/>
              </a:rPr>
              <a:t> </a:t>
            </a:r>
            <a:r>
              <a:rPr lang="en-US" altLang="zh-CN" sz="2000" spc="-1" dirty="0">
                <a:latin typeface="+mj-lt"/>
                <a:ea typeface="Calibri"/>
                <a:cs typeface="Calibri"/>
              </a:rPr>
              <a:t>method</a:t>
            </a:r>
            <a:r>
              <a:rPr lang="en-US" altLang="zh-CN" sz="2000" dirty="0">
                <a:latin typeface="+mj-lt"/>
                <a:ea typeface="Calibri"/>
                <a:cs typeface="Calibri"/>
              </a:rPr>
              <a:t> </a:t>
            </a:r>
            <a:r>
              <a:rPr lang="en-US" altLang="zh-CN" sz="2000" spc="0" dirty="0">
                <a:latin typeface="+mj-lt"/>
                <a:ea typeface="Calibri"/>
                <a:cs typeface="Calibri"/>
              </a:rPr>
              <a:t>is</a:t>
            </a:r>
            <a:r>
              <a:rPr lang="en-US" altLang="zh-CN" sz="2000" spc="-20" dirty="0">
                <a:latin typeface="+mj-lt"/>
                <a:ea typeface="Calibri"/>
                <a:cs typeface="Calibri"/>
              </a:rPr>
              <a:t> </a:t>
            </a:r>
            <a:r>
              <a:rPr lang="en-US" altLang="zh-CN" sz="2000" spc="0" dirty="0">
                <a:latin typeface="+mj-lt"/>
                <a:ea typeface="Calibri"/>
                <a:cs typeface="Calibri"/>
              </a:rPr>
              <a:t>obvious</a:t>
            </a:r>
            <a:r>
              <a:rPr lang="en-US" altLang="zh-CN" sz="2000" dirty="0">
                <a:latin typeface="+mj-lt"/>
                <a:ea typeface="Calibri"/>
                <a:cs typeface="Calibri"/>
              </a:rPr>
              <a:t> </a:t>
            </a:r>
            <a:r>
              <a:rPr lang="en-US" altLang="zh-CN" sz="2000" spc="0" dirty="0">
                <a:latin typeface="+mj-lt"/>
                <a:ea typeface="Calibri"/>
                <a:cs typeface="Calibri"/>
              </a:rPr>
              <a:t>to</a:t>
            </a:r>
            <a:r>
              <a:rPr lang="en-US" altLang="zh-CN" sz="2000" spc="-6" dirty="0">
                <a:latin typeface="+mj-lt"/>
                <a:ea typeface="Calibri"/>
                <a:cs typeface="Calibri"/>
              </a:rPr>
              <a:t> </a:t>
            </a:r>
            <a:r>
              <a:rPr lang="en-US" altLang="zh-CN" sz="2000" spc="0" dirty="0">
                <a:latin typeface="+mj-lt"/>
                <a:ea typeface="Calibri"/>
                <a:cs typeface="Calibri"/>
              </a:rPr>
              <a:t>the</a:t>
            </a:r>
            <a:r>
              <a:rPr lang="en-US" altLang="zh-CN" sz="2000" spc="-10" dirty="0">
                <a:latin typeface="+mj-lt"/>
                <a:ea typeface="Calibri"/>
                <a:cs typeface="Calibri"/>
              </a:rPr>
              <a:t> </a:t>
            </a:r>
            <a:r>
              <a:rPr lang="en-US" altLang="zh-CN" sz="2000" spc="0" dirty="0">
                <a:latin typeface="+mj-lt"/>
                <a:ea typeface="Calibri"/>
                <a:cs typeface="Calibri"/>
              </a:rPr>
              <a:t>problem</a:t>
            </a:r>
            <a:r>
              <a:rPr lang="en-US" altLang="zh-CN" sz="2000" dirty="0">
                <a:latin typeface="+mj-lt"/>
                <a:ea typeface="Calibri"/>
                <a:cs typeface="Calibri"/>
              </a:rPr>
              <a:t> </a:t>
            </a:r>
            <a:r>
              <a:rPr lang="en-US" altLang="zh-CN" sz="2000" spc="-2" dirty="0">
                <a:latin typeface="+mj-lt"/>
                <a:ea typeface="Calibri"/>
                <a:cs typeface="Calibri"/>
              </a:rPr>
              <a:t>solver</a:t>
            </a:r>
            <a:r>
              <a:rPr lang="en-US" altLang="zh-CN" sz="2000" spc="8" dirty="0">
                <a:latin typeface="+mj-lt"/>
                <a:ea typeface="Calibri"/>
                <a:cs typeface="Calibri"/>
              </a:rPr>
              <a:t>”.</a:t>
            </a:r>
            <a:endParaRPr lang="en-US" altLang="zh-CN" sz="2000" dirty="0">
              <a:latin typeface="+mj-lt"/>
              <a:ea typeface="Calibri"/>
              <a:cs typeface="Calibri"/>
            </a:endParaRPr>
          </a:p>
        </p:txBody>
      </p:sp>
      <p:sp>
        <p:nvSpPr>
          <p:cNvPr id="4" name="Rectangle 3">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3504765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AC20F5B-6315-40DF-A690-29B255687789}"/>
              </a:ext>
            </a:extLst>
          </p:cNvPr>
          <p:cNvSpPr/>
          <p:nvPr/>
        </p:nvSpPr>
        <p:spPr>
          <a:xfrm>
            <a:off x="1478280" y="213634"/>
            <a:ext cx="6187440" cy="817596"/>
          </a:xfrm>
          <a:prstGeom prst="rect">
            <a:avLst/>
          </a:prstGeom>
        </p:spPr>
        <p:txBody>
          <a:bodyPr wrap="square">
            <a:spAutoFit/>
          </a:bodyPr>
          <a:lstStyle/>
          <a:p>
            <a:pPr>
              <a:lnSpc>
                <a:spcPts val="0"/>
              </a:lnSpc>
            </a:pPr>
            <a:endParaRPr lang="en-IN" sz="3600" dirty="0">
              <a:effectLst>
                <a:outerShdw blurRad="38100" dist="38100" dir="2700000" algn="tl">
                  <a:srgbClr val="000000">
                    <a:alpha val="43137"/>
                  </a:srgbClr>
                </a:outerShdw>
              </a:effectLst>
              <a:latin typeface="+mj-lt"/>
            </a:endParaRPr>
          </a:p>
          <a:p>
            <a:pPr>
              <a:lnSpc>
                <a:spcPts val="6129"/>
              </a:lnSpc>
            </a:pPr>
            <a:r>
              <a:rPr lang="en-IN" altLang="zh-CN" sz="3600" b="1" dirty="0">
                <a:effectLst>
                  <a:outerShdw blurRad="38100" dist="38100" dir="2700000" algn="tl">
                    <a:srgbClr val="000000">
                      <a:alpha val="43137"/>
                    </a:srgbClr>
                  </a:outerShdw>
                </a:effectLst>
                <a:latin typeface="+mj-lt"/>
                <a:ea typeface="Comic Sans MS"/>
                <a:cs typeface="Comic Sans MS"/>
              </a:rPr>
              <a:t>What is</a:t>
            </a:r>
            <a:r>
              <a:rPr lang="en-IN" altLang="zh-CN" sz="3600" b="1" spc="-9" dirty="0">
                <a:effectLst>
                  <a:outerShdw blurRad="38100" dist="38100" dir="2700000" algn="tl">
                    <a:srgbClr val="000000">
                      <a:alpha val="43137"/>
                    </a:srgbClr>
                  </a:outerShdw>
                </a:effectLst>
                <a:latin typeface="+mj-lt"/>
                <a:ea typeface="Comic Sans MS"/>
                <a:cs typeface="Comic Sans MS"/>
              </a:rPr>
              <a:t> </a:t>
            </a:r>
            <a:r>
              <a:rPr lang="en-IN" altLang="zh-CN" sz="3600" b="1" dirty="0">
                <a:effectLst>
                  <a:outerShdw blurRad="38100" dist="38100" dir="2700000" algn="tl">
                    <a:srgbClr val="000000">
                      <a:alpha val="43137"/>
                    </a:srgbClr>
                  </a:outerShdw>
                </a:effectLst>
                <a:latin typeface="+mj-lt"/>
                <a:ea typeface="Comic Sans MS"/>
                <a:cs typeface="Comic Sans MS"/>
              </a:rPr>
              <a:t>problem-solving?</a:t>
            </a:r>
            <a:endParaRPr lang="en-IN" altLang="zh-CN" sz="3600" dirty="0">
              <a:effectLst>
                <a:outerShdw blurRad="38100" dist="38100" dir="2700000" algn="tl">
                  <a:srgbClr val="000000">
                    <a:alpha val="43137"/>
                  </a:srgbClr>
                </a:outerShdw>
              </a:effectLst>
              <a:latin typeface="+mj-lt"/>
              <a:ea typeface="Comic Sans MS"/>
              <a:cs typeface="Comic Sans MS"/>
            </a:endParaRPr>
          </a:p>
        </p:txBody>
      </p:sp>
      <p:sp>
        <p:nvSpPr>
          <p:cNvPr id="4" name="Text Box67">
            <a:extLst>
              <a:ext uri="{FF2B5EF4-FFF2-40B4-BE49-F238E27FC236}">
                <a16:creationId xmlns="" xmlns:a16="http://schemas.microsoft.com/office/drawing/2014/main" id="{11D2CB89-F673-4B2F-BF51-34B103157646}"/>
              </a:ext>
            </a:extLst>
          </p:cNvPr>
          <p:cNvSpPr txBox="1"/>
          <p:nvPr/>
        </p:nvSpPr>
        <p:spPr>
          <a:xfrm>
            <a:off x="2542899" y="2542193"/>
            <a:ext cx="6531429" cy="1546642"/>
          </a:xfrm>
          <a:prstGeom prst="rect">
            <a:avLst/>
          </a:prstGeom>
        </p:spPr>
        <p:txBody>
          <a:bodyPr wrap="square" lIns="0" tIns="0" rIns="0" rtlCol="0">
            <a:spAutoFit/>
          </a:bodyPr>
          <a:lstStyle/>
          <a:p>
            <a:pPr algn="just">
              <a:lnSpc>
                <a:spcPts val="0"/>
              </a:lnSpc>
            </a:pPr>
            <a:endParaRPr dirty="0">
              <a:latin typeface="+mj-lt"/>
            </a:endParaRPr>
          </a:p>
          <a:p>
            <a:pPr algn="just" rtl="0">
              <a:lnSpc>
                <a:spcPts val="3856"/>
              </a:lnSpc>
            </a:pPr>
            <a:r>
              <a:rPr lang="en-US" altLang="zh-CN" spc="-1" dirty="0">
                <a:latin typeface="+mj-lt"/>
                <a:ea typeface="Calibri"/>
                <a:cs typeface="Calibri"/>
              </a:rPr>
              <a:t>According</a:t>
            </a:r>
            <a:r>
              <a:rPr lang="en-US" altLang="zh-CN" dirty="0">
                <a:latin typeface="+mj-lt"/>
                <a:ea typeface="Calibri"/>
                <a:cs typeface="Calibri"/>
              </a:rPr>
              <a:t> </a:t>
            </a:r>
            <a:r>
              <a:rPr lang="en-US" altLang="zh-CN" spc="-3" dirty="0">
                <a:latin typeface="+mj-lt"/>
                <a:ea typeface="Calibri"/>
                <a:cs typeface="Calibri"/>
              </a:rPr>
              <a:t>to</a:t>
            </a:r>
            <a:r>
              <a:rPr lang="en-US" altLang="zh-CN" dirty="0">
                <a:latin typeface="+mj-lt"/>
                <a:ea typeface="Calibri"/>
                <a:cs typeface="Calibri"/>
              </a:rPr>
              <a:t> </a:t>
            </a:r>
            <a:r>
              <a:rPr lang="en-US" altLang="zh-CN" spc="-2" dirty="0" smtClean="0">
                <a:latin typeface="+mj-lt"/>
                <a:ea typeface="Calibri"/>
                <a:cs typeface="Calibri"/>
              </a:rPr>
              <a:t>Gates,</a:t>
            </a:r>
            <a:r>
              <a:rPr lang="en-US" altLang="zh-CN" spc="-17" dirty="0" smtClean="0">
                <a:latin typeface="+mj-lt"/>
                <a:ea typeface="Calibri"/>
                <a:cs typeface="Calibri"/>
              </a:rPr>
              <a:t> </a:t>
            </a:r>
            <a:r>
              <a:rPr lang="en-US" altLang="zh-CN" spc="0" dirty="0">
                <a:latin typeface="+mj-lt"/>
                <a:ea typeface="Calibri"/>
                <a:cs typeface="Calibri"/>
              </a:rPr>
              <a:t>“</a:t>
            </a:r>
            <a:r>
              <a:rPr lang="en-US" altLang="zh-CN" spc="6" dirty="0">
                <a:latin typeface="+mj-lt"/>
                <a:ea typeface="Calibri"/>
                <a:cs typeface="Calibri"/>
              </a:rPr>
              <a:t> </a:t>
            </a:r>
            <a:r>
              <a:rPr lang="en-US" altLang="zh-CN" spc="0" dirty="0">
                <a:latin typeface="+mj-lt"/>
                <a:ea typeface="Calibri"/>
                <a:cs typeface="Calibri"/>
              </a:rPr>
              <a:t>A</a:t>
            </a:r>
            <a:r>
              <a:rPr lang="en-US" altLang="zh-CN" spc="-6" dirty="0">
                <a:latin typeface="+mj-lt"/>
                <a:ea typeface="Calibri"/>
                <a:cs typeface="Calibri"/>
              </a:rPr>
              <a:t> </a:t>
            </a:r>
            <a:r>
              <a:rPr lang="en-US" altLang="zh-CN" spc="-1" dirty="0">
                <a:latin typeface="+mj-lt"/>
                <a:ea typeface="Calibri"/>
                <a:cs typeface="Calibri"/>
              </a:rPr>
              <a:t>problem</a:t>
            </a:r>
            <a:r>
              <a:rPr lang="en-US" altLang="zh-CN" spc="-6" dirty="0">
                <a:latin typeface="+mj-lt"/>
                <a:ea typeface="Calibri"/>
                <a:cs typeface="Calibri"/>
              </a:rPr>
              <a:t> </a:t>
            </a:r>
            <a:r>
              <a:rPr lang="en-US" altLang="zh-CN" spc="-2" dirty="0">
                <a:latin typeface="+mj-lt"/>
                <a:ea typeface="Calibri"/>
                <a:cs typeface="Calibri"/>
              </a:rPr>
              <a:t>exists</a:t>
            </a:r>
            <a:r>
              <a:rPr lang="en-US" altLang="zh-CN" dirty="0">
                <a:latin typeface="+mj-lt"/>
                <a:ea typeface="Calibri"/>
                <a:cs typeface="Calibri"/>
              </a:rPr>
              <a:t> </a:t>
            </a:r>
            <a:r>
              <a:rPr lang="en-US" altLang="zh-CN" spc="-2" dirty="0">
                <a:latin typeface="+mj-lt"/>
                <a:ea typeface="Calibri"/>
                <a:cs typeface="Calibri"/>
              </a:rPr>
              <a:t>for</a:t>
            </a:r>
            <a:r>
              <a:rPr lang="en-US" altLang="zh-CN" dirty="0">
                <a:latin typeface="+mj-lt"/>
                <a:ea typeface="Calibri"/>
                <a:cs typeface="Calibri"/>
              </a:rPr>
              <a:t> </a:t>
            </a:r>
            <a:r>
              <a:rPr lang="en-US" altLang="zh-CN" spc="0" dirty="0">
                <a:latin typeface="+mj-lt"/>
                <a:ea typeface="Calibri"/>
                <a:cs typeface="Calibri"/>
              </a:rPr>
              <a:t>an</a:t>
            </a:r>
            <a:r>
              <a:rPr lang="en-US" altLang="zh-CN" dirty="0">
                <a:latin typeface="+mj-lt"/>
                <a:ea typeface="Calibri"/>
                <a:cs typeface="Calibri"/>
              </a:rPr>
              <a:t> </a:t>
            </a:r>
            <a:r>
              <a:rPr lang="en-US" altLang="zh-CN" spc="-2" dirty="0">
                <a:latin typeface="+mj-lt"/>
                <a:ea typeface="Calibri"/>
                <a:cs typeface="Calibri"/>
              </a:rPr>
              <a:t>individual</a:t>
            </a:r>
            <a:r>
              <a:rPr lang="en-US" altLang="zh-CN" spc="-6" dirty="0">
                <a:latin typeface="+mj-lt"/>
                <a:ea typeface="Calibri"/>
                <a:cs typeface="Calibri"/>
              </a:rPr>
              <a:t> </a:t>
            </a:r>
            <a:r>
              <a:rPr lang="en-US" altLang="zh-CN" spc="0" dirty="0">
                <a:latin typeface="+mj-lt"/>
                <a:ea typeface="Calibri"/>
                <a:cs typeface="Calibri"/>
              </a:rPr>
              <a:t>when</a:t>
            </a:r>
            <a:r>
              <a:rPr lang="en-US" altLang="zh-CN" dirty="0">
                <a:latin typeface="+mj-lt"/>
                <a:ea typeface="Calibri"/>
                <a:cs typeface="Calibri"/>
              </a:rPr>
              <a:t> </a:t>
            </a:r>
            <a:r>
              <a:rPr lang="en-US" altLang="zh-CN" spc="0" dirty="0">
                <a:latin typeface="+mj-lt"/>
                <a:ea typeface="Calibri"/>
                <a:cs typeface="Calibri"/>
              </a:rPr>
              <a:t>he</a:t>
            </a:r>
            <a:r>
              <a:rPr lang="en-US" altLang="zh-CN" dirty="0">
                <a:latin typeface="+mj-lt"/>
                <a:ea typeface="Calibri"/>
                <a:cs typeface="Calibri"/>
              </a:rPr>
              <a:t> </a:t>
            </a:r>
            <a:r>
              <a:rPr lang="en-US" altLang="zh-CN" spc="0" dirty="0">
                <a:latin typeface="+mj-lt"/>
                <a:ea typeface="Calibri"/>
                <a:cs typeface="Calibri"/>
              </a:rPr>
              <a:t>has</a:t>
            </a:r>
            <a:r>
              <a:rPr lang="en-US" altLang="zh-CN" spc="-6" dirty="0">
                <a:latin typeface="+mj-lt"/>
                <a:ea typeface="Calibri"/>
                <a:cs typeface="Calibri"/>
              </a:rPr>
              <a:t> </a:t>
            </a:r>
            <a:r>
              <a:rPr lang="en-US" altLang="zh-CN" spc="0" dirty="0">
                <a:latin typeface="+mj-lt"/>
                <a:ea typeface="Calibri"/>
                <a:cs typeface="Calibri"/>
              </a:rPr>
              <a:t>a</a:t>
            </a:r>
            <a:r>
              <a:rPr lang="en-US" altLang="zh-CN" dirty="0">
                <a:latin typeface="+mj-lt"/>
                <a:ea typeface="Calibri"/>
                <a:cs typeface="Calibri"/>
              </a:rPr>
              <a:t> </a:t>
            </a:r>
            <a:r>
              <a:rPr lang="en-US" altLang="zh-CN" spc="-2" dirty="0">
                <a:latin typeface="+mj-lt"/>
                <a:ea typeface="Calibri"/>
                <a:cs typeface="Calibri"/>
              </a:rPr>
              <a:t>definite</a:t>
            </a:r>
            <a:r>
              <a:rPr lang="en-US" altLang="zh-CN" spc="-10" dirty="0">
                <a:latin typeface="+mj-lt"/>
                <a:ea typeface="Calibri"/>
                <a:cs typeface="Calibri"/>
              </a:rPr>
              <a:t> </a:t>
            </a:r>
            <a:r>
              <a:rPr lang="en-US" altLang="zh-CN" spc="0" dirty="0">
                <a:latin typeface="+mj-lt"/>
                <a:ea typeface="Calibri"/>
                <a:cs typeface="Calibri"/>
              </a:rPr>
              <a:t>goal </a:t>
            </a:r>
            <a:r>
              <a:rPr lang="en-US" altLang="zh-CN" spc="0" dirty="0" smtClean="0">
                <a:latin typeface="+mj-lt"/>
                <a:ea typeface="Calibri"/>
                <a:cs typeface="Calibri"/>
              </a:rPr>
              <a:t>he</a:t>
            </a:r>
            <a:r>
              <a:rPr lang="en-US" altLang="zh-CN" spc="723" dirty="0" smtClean="0">
                <a:latin typeface="+mj-lt"/>
                <a:ea typeface="Calibri"/>
                <a:cs typeface="Calibri"/>
              </a:rPr>
              <a:t> </a:t>
            </a:r>
            <a:r>
              <a:rPr lang="en-US" altLang="zh-CN" spc="0" dirty="0" smtClean="0">
                <a:latin typeface="+mj-lt"/>
                <a:ea typeface="Calibri"/>
                <a:cs typeface="Calibri"/>
              </a:rPr>
              <a:t>cannot</a:t>
            </a:r>
            <a:r>
              <a:rPr lang="en-US" altLang="zh-CN" spc="-10" dirty="0" smtClean="0">
                <a:latin typeface="+mj-lt"/>
                <a:ea typeface="Calibri"/>
                <a:cs typeface="Calibri"/>
              </a:rPr>
              <a:t> </a:t>
            </a:r>
            <a:r>
              <a:rPr lang="en-US" altLang="zh-CN" spc="0" dirty="0">
                <a:latin typeface="+mj-lt"/>
                <a:ea typeface="Calibri"/>
                <a:cs typeface="Calibri"/>
              </a:rPr>
              <a:t>reach</a:t>
            </a:r>
            <a:r>
              <a:rPr lang="en-US" altLang="zh-CN" spc="-6" dirty="0">
                <a:latin typeface="+mj-lt"/>
                <a:ea typeface="Calibri"/>
                <a:cs typeface="Calibri"/>
              </a:rPr>
              <a:t> </a:t>
            </a:r>
            <a:r>
              <a:rPr lang="en-US" altLang="zh-CN" spc="0" dirty="0">
                <a:latin typeface="+mj-lt"/>
                <a:ea typeface="Calibri"/>
                <a:cs typeface="Calibri"/>
              </a:rPr>
              <a:t>by</a:t>
            </a:r>
            <a:r>
              <a:rPr lang="en-US" altLang="zh-CN" dirty="0">
                <a:latin typeface="+mj-lt"/>
                <a:ea typeface="Calibri"/>
                <a:cs typeface="Calibri"/>
              </a:rPr>
              <a:t> </a:t>
            </a:r>
            <a:r>
              <a:rPr lang="en-US" altLang="zh-CN" spc="-3" dirty="0">
                <a:latin typeface="+mj-lt"/>
                <a:ea typeface="Calibri"/>
                <a:cs typeface="Calibri"/>
              </a:rPr>
              <a:t>the</a:t>
            </a:r>
            <a:r>
              <a:rPr lang="en-US" altLang="zh-CN" dirty="0">
                <a:latin typeface="+mj-lt"/>
                <a:ea typeface="Calibri"/>
                <a:cs typeface="Calibri"/>
              </a:rPr>
              <a:t> </a:t>
            </a:r>
            <a:r>
              <a:rPr lang="en-US" altLang="zh-CN" spc="0" dirty="0">
                <a:latin typeface="+mj-lt"/>
                <a:ea typeface="Calibri"/>
                <a:cs typeface="Calibri"/>
              </a:rPr>
              <a:t>behaviour</a:t>
            </a:r>
            <a:r>
              <a:rPr lang="en-US" altLang="zh-CN" spc="-10" dirty="0">
                <a:latin typeface="+mj-lt"/>
                <a:ea typeface="Calibri"/>
                <a:cs typeface="Calibri"/>
              </a:rPr>
              <a:t> </a:t>
            </a:r>
            <a:r>
              <a:rPr lang="en-US" altLang="zh-CN" spc="-1" dirty="0">
                <a:latin typeface="+mj-lt"/>
                <a:ea typeface="Calibri"/>
                <a:cs typeface="Calibri"/>
              </a:rPr>
              <a:t>pattern</a:t>
            </a:r>
            <a:r>
              <a:rPr lang="en-US" altLang="zh-CN" spc="723" dirty="0">
                <a:latin typeface="+mj-lt"/>
                <a:ea typeface="Calibri"/>
                <a:cs typeface="Calibri"/>
              </a:rPr>
              <a:t> </a:t>
            </a:r>
            <a:r>
              <a:rPr lang="en-US" altLang="zh-CN" spc="0" dirty="0">
                <a:latin typeface="+mj-lt"/>
                <a:ea typeface="Calibri"/>
                <a:cs typeface="Calibri"/>
              </a:rPr>
              <a:t>which</a:t>
            </a:r>
            <a:r>
              <a:rPr lang="en-US" altLang="zh-CN" spc="-6" dirty="0">
                <a:latin typeface="+mj-lt"/>
                <a:ea typeface="Calibri"/>
                <a:cs typeface="Calibri"/>
              </a:rPr>
              <a:t> </a:t>
            </a:r>
            <a:r>
              <a:rPr lang="en-US" altLang="zh-CN" spc="0" dirty="0">
                <a:latin typeface="+mj-lt"/>
                <a:ea typeface="Calibri"/>
                <a:cs typeface="Calibri"/>
              </a:rPr>
              <a:t>he</a:t>
            </a:r>
            <a:r>
              <a:rPr lang="en-US" altLang="zh-CN" spc="-6" dirty="0">
                <a:latin typeface="+mj-lt"/>
                <a:ea typeface="Calibri"/>
                <a:cs typeface="Calibri"/>
              </a:rPr>
              <a:t> </a:t>
            </a:r>
            <a:r>
              <a:rPr lang="en-US" altLang="zh-CN" spc="0" dirty="0">
                <a:latin typeface="+mj-lt"/>
                <a:ea typeface="Calibri"/>
                <a:cs typeface="Calibri"/>
              </a:rPr>
              <a:t>already</a:t>
            </a:r>
            <a:r>
              <a:rPr lang="en-US" altLang="zh-CN" spc="-10" dirty="0">
                <a:latin typeface="+mj-lt"/>
                <a:ea typeface="Calibri"/>
                <a:cs typeface="Calibri"/>
              </a:rPr>
              <a:t> </a:t>
            </a:r>
            <a:r>
              <a:rPr lang="en-US" altLang="zh-CN" spc="0" dirty="0">
                <a:latin typeface="+mj-lt"/>
                <a:ea typeface="Calibri"/>
                <a:cs typeface="Calibri"/>
              </a:rPr>
              <a:t>has</a:t>
            </a:r>
            <a:r>
              <a:rPr lang="en-US" altLang="zh-CN" dirty="0">
                <a:latin typeface="+mj-lt"/>
                <a:ea typeface="Calibri"/>
                <a:cs typeface="Calibri"/>
              </a:rPr>
              <a:t> </a:t>
            </a:r>
            <a:r>
              <a:rPr lang="en-US" altLang="zh-CN" spc="-2" dirty="0">
                <a:latin typeface="+mj-lt"/>
                <a:ea typeface="Calibri"/>
                <a:cs typeface="Calibri"/>
              </a:rPr>
              <a:t>available</a:t>
            </a:r>
            <a:r>
              <a:rPr lang="en-US" altLang="zh-CN" spc="5" dirty="0">
                <a:latin typeface="+mj-lt"/>
                <a:ea typeface="Calibri"/>
                <a:cs typeface="Calibri"/>
              </a:rPr>
              <a:t>”</a:t>
            </a:r>
            <a:endParaRPr lang="en-US" altLang="zh-CN" dirty="0">
              <a:latin typeface="+mj-lt"/>
              <a:ea typeface="Calibri"/>
              <a:cs typeface="Calibri"/>
            </a:endParaRPr>
          </a:p>
        </p:txBody>
      </p:sp>
      <p:pic>
        <p:nvPicPr>
          <p:cNvPr id="2050" name="Picture 2" descr="See the source image">
            <a:extLst>
              <a:ext uri="{FF2B5EF4-FFF2-40B4-BE49-F238E27FC236}">
                <a16:creationId xmlns="" xmlns:a16="http://schemas.microsoft.com/office/drawing/2014/main" id="{52AD6363-AE77-41C2-BE08-A5D12DF845B7}"/>
              </a:ext>
            </a:extLst>
          </p:cNvPr>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0" b="100000" l="136" r="100000">
                        <a14:foregroundMark x1="15897" y1="99457" x2="28804" y2="90942"/>
                        <a14:foregroundMark x1="77989" y1="93297" x2="85870" y2="99819"/>
                      </a14:backgroundRemoval>
                    </a14:imgEffect>
                  </a14:imgLayer>
                </a14:imgProps>
              </a:ext>
              <a:ext uri="{28A0092B-C50C-407E-A947-70E740481C1C}">
                <a14:useLocalDpi xmlns="" xmlns:a14="http://schemas.microsoft.com/office/drawing/2010/main" val="0"/>
              </a:ext>
            </a:extLst>
          </a:blip>
          <a:srcRect/>
          <a:stretch>
            <a:fillRect/>
          </a:stretch>
        </p:blipFill>
        <p:spPr bwMode="auto">
          <a:xfrm>
            <a:off x="-492034" y="3606707"/>
            <a:ext cx="4335058" cy="325129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538322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AC20F5B-6315-40DF-A690-29B255687789}"/>
              </a:ext>
            </a:extLst>
          </p:cNvPr>
          <p:cNvSpPr/>
          <p:nvPr/>
        </p:nvSpPr>
        <p:spPr>
          <a:xfrm>
            <a:off x="1478280" y="213634"/>
            <a:ext cx="6187440" cy="817596"/>
          </a:xfrm>
          <a:prstGeom prst="rect">
            <a:avLst/>
          </a:prstGeom>
        </p:spPr>
        <p:txBody>
          <a:bodyPr wrap="square">
            <a:spAutoFit/>
          </a:bodyPr>
          <a:lstStyle/>
          <a:p>
            <a:pPr>
              <a:lnSpc>
                <a:spcPts val="0"/>
              </a:lnSpc>
            </a:pPr>
            <a:endParaRPr lang="en-IN" sz="3600" dirty="0">
              <a:effectLst>
                <a:outerShdw blurRad="38100" dist="38100" dir="2700000" algn="tl">
                  <a:srgbClr val="000000">
                    <a:alpha val="43137"/>
                  </a:srgbClr>
                </a:outerShdw>
              </a:effectLst>
              <a:latin typeface="+mj-lt"/>
            </a:endParaRPr>
          </a:p>
          <a:p>
            <a:pPr>
              <a:lnSpc>
                <a:spcPts val="6129"/>
              </a:lnSpc>
            </a:pPr>
            <a:r>
              <a:rPr lang="en-IN" altLang="zh-CN" sz="3600" b="1" dirty="0">
                <a:effectLst>
                  <a:outerShdw blurRad="38100" dist="38100" dir="2700000" algn="tl">
                    <a:srgbClr val="000000">
                      <a:alpha val="43137"/>
                    </a:srgbClr>
                  </a:outerShdw>
                </a:effectLst>
                <a:latin typeface="+mj-lt"/>
                <a:ea typeface="Comic Sans MS"/>
                <a:cs typeface="Comic Sans MS"/>
              </a:rPr>
              <a:t>What is</a:t>
            </a:r>
            <a:r>
              <a:rPr lang="en-IN" altLang="zh-CN" sz="3600" b="1" spc="-9" dirty="0">
                <a:effectLst>
                  <a:outerShdw blurRad="38100" dist="38100" dir="2700000" algn="tl">
                    <a:srgbClr val="000000">
                      <a:alpha val="43137"/>
                    </a:srgbClr>
                  </a:outerShdw>
                </a:effectLst>
                <a:latin typeface="+mj-lt"/>
                <a:ea typeface="Comic Sans MS"/>
                <a:cs typeface="Comic Sans MS"/>
              </a:rPr>
              <a:t> </a:t>
            </a:r>
            <a:r>
              <a:rPr lang="en-IN" altLang="zh-CN" sz="3600" b="1" dirty="0">
                <a:effectLst>
                  <a:outerShdw blurRad="38100" dist="38100" dir="2700000" algn="tl">
                    <a:srgbClr val="000000">
                      <a:alpha val="43137"/>
                    </a:srgbClr>
                  </a:outerShdw>
                </a:effectLst>
                <a:latin typeface="+mj-lt"/>
                <a:ea typeface="Comic Sans MS"/>
                <a:cs typeface="Comic Sans MS"/>
              </a:rPr>
              <a:t>problem-solving?</a:t>
            </a:r>
            <a:endParaRPr lang="en-IN" altLang="zh-CN" sz="3600" dirty="0">
              <a:effectLst>
                <a:outerShdw blurRad="38100" dist="38100" dir="2700000" algn="tl">
                  <a:srgbClr val="000000">
                    <a:alpha val="43137"/>
                  </a:srgbClr>
                </a:outerShdw>
              </a:effectLst>
              <a:latin typeface="+mj-lt"/>
              <a:ea typeface="Comic Sans MS"/>
              <a:cs typeface="Comic Sans MS"/>
            </a:endParaRPr>
          </a:p>
        </p:txBody>
      </p:sp>
      <p:sp>
        <p:nvSpPr>
          <p:cNvPr id="6" name="Text Box68">
            <a:extLst>
              <a:ext uri="{FF2B5EF4-FFF2-40B4-BE49-F238E27FC236}">
                <a16:creationId xmlns="" xmlns:a16="http://schemas.microsoft.com/office/drawing/2014/main" id="{8925D384-C817-44CE-8951-A46E2D7F216B}"/>
              </a:ext>
            </a:extLst>
          </p:cNvPr>
          <p:cNvSpPr txBox="1"/>
          <p:nvPr/>
        </p:nvSpPr>
        <p:spPr>
          <a:xfrm>
            <a:off x="2954214" y="1084966"/>
            <a:ext cx="5791201" cy="2482796"/>
          </a:xfrm>
          <a:prstGeom prst="rect">
            <a:avLst/>
          </a:prstGeom>
        </p:spPr>
        <p:txBody>
          <a:bodyPr wrap="square" lIns="0" tIns="0" rIns="0" rtlCol="0">
            <a:spAutoFit/>
          </a:bodyPr>
          <a:lstStyle/>
          <a:p>
            <a:pPr algn="just">
              <a:lnSpc>
                <a:spcPts val="0"/>
              </a:lnSpc>
            </a:pPr>
            <a:endParaRPr dirty="0">
              <a:latin typeface="+mj-lt"/>
            </a:endParaRPr>
          </a:p>
          <a:p>
            <a:pPr algn="just">
              <a:lnSpc>
                <a:spcPts val="3846"/>
              </a:lnSpc>
            </a:pPr>
            <a:r>
              <a:rPr lang="en-US" altLang="zh-CN" spc="-1" dirty="0">
                <a:latin typeface="+mj-lt"/>
                <a:ea typeface="Calibri"/>
                <a:cs typeface="Calibri"/>
              </a:rPr>
              <a:t>According</a:t>
            </a:r>
            <a:r>
              <a:rPr lang="en-US" altLang="zh-CN" dirty="0">
                <a:latin typeface="+mj-lt"/>
                <a:ea typeface="Calibri"/>
                <a:cs typeface="Calibri"/>
              </a:rPr>
              <a:t> </a:t>
            </a:r>
            <a:r>
              <a:rPr lang="en-US" altLang="zh-CN" spc="-3" dirty="0">
                <a:latin typeface="+mj-lt"/>
                <a:ea typeface="Calibri"/>
                <a:cs typeface="Calibri"/>
              </a:rPr>
              <a:t>to</a:t>
            </a:r>
            <a:r>
              <a:rPr lang="en-US" altLang="zh-CN" dirty="0">
                <a:latin typeface="+mj-lt"/>
                <a:ea typeface="Calibri"/>
                <a:cs typeface="Calibri"/>
              </a:rPr>
              <a:t> </a:t>
            </a:r>
            <a:r>
              <a:rPr lang="en-US" altLang="zh-CN" spc="-3" dirty="0">
                <a:latin typeface="+mj-lt"/>
                <a:ea typeface="Calibri"/>
                <a:cs typeface="Calibri"/>
              </a:rPr>
              <a:t>S</a:t>
            </a:r>
            <a:r>
              <a:rPr lang="en-US" altLang="zh-CN" spc="-3" dirty="0" smtClean="0">
                <a:latin typeface="+mj-lt"/>
                <a:ea typeface="Calibri"/>
                <a:cs typeface="Calibri"/>
              </a:rPr>
              <a:t>kinner</a:t>
            </a:r>
            <a:r>
              <a:rPr lang="en-US" altLang="zh-CN" spc="-3" dirty="0">
                <a:latin typeface="+mj-lt"/>
                <a:ea typeface="Calibri"/>
                <a:cs typeface="Calibri"/>
              </a:rPr>
              <a:t>,</a:t>
            </a:r>
            <a:r>
              <a:rPr lang="en-US" altLang="zh-CN" spc="7" dirty="0">
                <a:latin typeface="+mj-lt"/>
                <a:ea typeface="Calibri"/>
                <a:cs typeface="Calibri"/>
              </a:rPr>
              <a:t> </a:t>
            </a:r>
            <a:r>
              <a:rPr lang="en-IN" altLang="zh-CN" spc="7" dirty="0">
                <a:latin typeface="+mj-lt"/>
                <a:ea typeface="Calibri"/>
                <a:cs typeface="Calibri"/>
              </a:rPr>
              <a:t>“</a:t>
            </a:r>
            <a:r>
              <a:rPr lang="en-US" altLang="zh-CN" spc="-1" dirty="0">
                <a:latin typeface="+mj-lt"/>
                <a:ea typeface="Calibri"/>
                <a:cs typeface="Calibri"/>
              </a:rPr>
              <a:t>Problem</a:t>
            </a:r>
            <a:r>
              <a:rPr lang="en-US" altLang="zh-CN" dirty="0">
                <a:latin typeface="+mj-lt"/>
                <a:ea typeface="Calibri"/>
                <a:cs typeface="Calibri"/>
              </a:rPr>
              <a:t> </a:t>
            </a:r>
            <a:r>
              <a:rPr lang="en-US" altLang="zh-CN" spc="-3" dirty="0">
                <a:latin typeface="+mj-lt"/>
                <a:ea typeface="Calibri"/>
                <a:cs typeface="Calibri"/>
              </a:rPr>
              <a:t>solving</a:t>
            </a:r>
            <a:r>
              <a:rPr lang="en-US" altLang="zh-CN" dirty="0">
                <a:latin typeface="+mj-lt"/>
                <a:ea typeface="Calibri"/>
                <a:cs typeface="Calibri"/>
              </a:rPr>
              <a:t> </a:t>
            </a:r>
            <a:r>
              <a:rPr lang="en-US" altLang="zh-CN" spc="0" dirty="0">
                <a:latin typeface="+mj-lt"/>
                <a:ea typeface="Calibri"/>
                <a:cs typeface="Calibri"/>
              </a:rPr>
              <a:t>is</a:t>
            </a:r>
            <a:r>
              <a:rPr lang="en-US" altLang="zh-CN" spc="-17" dirty="0">
                <a:latin typeface="+mj-lt"/>
                <a:ea typeface="Calibri"/>
                <a:cs typeface="Calibri"/>
              </a:rPr>
              <a:t> </a:t>
            </a:r>
            <a:r>
              <a:rPr lang="en-US" altLang="zh-CN" spc="0" dirty="0">
                <a:latin typeface="+mj-lt"/>
                <a:ea typeface="Calibri"/>
                <a:cs typeface="Calibri"/>
              </a:rPr>
              <a:t>a</a:t>
            </a:r>
            <a:r>
              <a:rPr lang="en-US" altLang="zh-CN" dirty="0">
                <a:latin typeface="+mj-lt"/>
                <a:ea typeface="Calibri"/>
                <a:cs typeface="Calibri"/>
              </a:rPr>
              <a:t> </a:t>
            </a:r>
            <a:r>
              <a:rPr lang="en-US" altLang="zh-CN" spc="0" dirty="0">
                <a:latin typeface="+mj-lt"/>
                <a:ea typeface="Calibri"/>
                <a:cs typeface="Calibri"/>
              </a:rPr>
              <a:t>process</a:t>
            </a:r>
            <a:r>
              <a:rPr lang="en-US" altLang="zh-CN" spc="-16" dirty="0">
                <a:latin typeface="+mj-lt"/>
                <a:ea typeface="Calibri"/>
                <a:cs typeface="Calibri"/>
              </a:rPr>
              <a:t> </a:t>
            </a:r>
            <a:r>
              <a:rPr lang="en-US" altLang="zh-CN" spc="5" dirty="0">
                <a:latin typeface="+mj-lt"/>
                <a:ea typeface="Calibri"/>
                <a:cs typeface="Calibri"/>
              </a:rPr>
              <a:t>of</a:t>
            </a:r>
            <a:r>
              <a:rPr lang="en-US" altLang="zh-CN" spc="-15" dirty="0">
                <a:latin typeface="+mj-lt"/>
                <a:ea typeface="Calibri"/>
                <a:cs typeface="Calibri"/>
              </a:rPr>
              <a:t> </a:t>
            </a:r>
            <a:r>
              <a:rPr lang="en-US" altLang="zh-CN" spc="-1" dirty="0">
                <a:latin typeface="+mj-lt"/>
                <a:ea typeface="Calibri"/>
                <a:cs typeface="Calibri"/>
              </a:rPr>
              <a:t>overcoming</a:t>
            </a:r>
            <a:r>
              <a:rPr lang="en-US" altLang="zh-CN" dirty="0">
                <a:latin typeface="+mj-lt"/>
                <a:ea typeface="Calibri"/>
                <a:cs typeface="Calibri"/>
              </a:rPr>
              <a:t> </a:t>
            </a:r>
            <a:r>
              <a:rPr lang="en-US" altLang="zh-CN" spc="-3" dirty="0">
                <a:latin typeface="+mj-lt"/>
                <a:ea typeface="Calibri"/>
                <a:cs typeface="Calibri"/>
              </a:rPr>
              <a:t>difficulties</a:t>
            </a:r>
            <a:r>
              <a:rPr lang="en-US" altLang="zh-CN" dirty="0">
                <a:latin typeface="+mj-lt"/>
                <a:ea typeface="Calibri"/>
                <a:cs typeface="Calibri"/>
              </a:rPr>
              <a:t> </a:t>
            </a:r>
            <a:r>
              <a:rPr lang="en-US" altLang="zh-CN" spc="0" dirty="0">
                <a:latin typeface="+mj-lt"/>
                <a:ea typeface="Calibri"/>
                <a:cs typeface="Calibri"/>
              </a:rPr>
              <a:t>that</a:t>
            </a:r>
            <a:r>
              <a:rPr lang="en-US" altLang="zh-CN" spc="723" dirty="0">
                <a:latin typeface="+mj-lt"/>
                <a:ea typeface="Calibri"/>
                <a:cs typeface="Calibri"/>
              </a:rPr>
              <a:t> </a:t>
            </a:r>
            <a:r>
              <a:rPr lang="en-US" altLang="zh-CN" spc="0" dirty="0">
                <a:latin typeface="+mj-lt"/>
                <a:ea typeface="Calibri"/>
                <a:cs typeface="Calibri"/>
              </a:rPr>
              <a:t>appears</a:t>
            </a:r>
            <a:r>
              <a:rPr lang="en-US" altLang="zh-CN" spc="-6" dirty="0">
                <a:latin typeface="+mj-lt"/>
                <a:ea typeface="Calibri"/>
                <a:cs typeface="Calibri"/>
              </a:rPr>
              <a:t> </a:t>
            </a:r>
            <a:r>
              <a:rPr lang="en-US" altLang="zh-CN" spc="0" dirty="0">
                <a:latin typeface="+mj-lt"/>
                <a:ea typeface="Calibri"/>
                <a:cs typeface="Calibri"/>
              </a:rPr>
              <a:t>to</a:t>
            </a:r>
            <a:r>
              <a:rPr lang="en-US" altLang="zh-CN" spc="-6" dirty="0">
                <a:latin typeface="+mj-lt"/>
                <a:ea typeface="Calibri"/>
                <a:cs typeface="Calibri"/>
              </a:rPr>
              <a:t> </a:t>
            </a:r>
            <a:r>
              <a:rPr lang="en-US" altLang="zh-CN" spc="-1" dirty="0" smtClean="0">
                <a:latin typeface="+mj-lt"/>
                <a:ea typeface="Calibri"/>
                <a:cs typeface="Calibri"/>
              </a:rPr>
              <a:t>interfere </a:t>
            </a:r>
            <a:r>
              <a:rPr lang="en-IN" dirty="0" smtClean="0"/>
              <a:t>with the attainment of goal</a:t>
            </a:r>
            <a:r>
              <a:rPr lang="en-US" altLang="zh-CN" spc="-1" dirty="0" smtClean="0">
                <a:latin typeface="+mj-lt"/>
                <a:ea typeface="Calibri"/>
                <a:cs typeface="Calibri"/>
              </a:rPr>
              <a:t>.</a:t>
            </a:r>
            <a:r>
              <a:rPr lang="en-US" altLang="zh-CN" spc="-12" dirty="0" smtClean="0">
                <a:latin typeface="+mj-lt"/>
                <a:ea typeface="Calibri"/>
                <a:cs typeface="Calibri"/>
              </a:rPr>
              <a:t> </a:t>
            </a:r>
            <a:r>
              <a:rPr lang="en-US" altLang="zh-CN" spc="0" dirty="0">
                <a:latin typeface="+mj-lt"/>
                <a:ea typeface="Calibri"/>
                <a:cs typeface="Calibri"/>
              </a:rPr>
              <a:t>In</a:t>
            </a:r>
            <a:r>
              <a:rPr lang="en-US" altLang="zh-CN" dirty="0">
                <a:latin typeface="+mj-lt"/>
                <a:ea typeface="Calibri"/>
                <a:cs typeface="Calibri"/>
              </a:rPr>
              <a:t> </a:t>
            </a:r>
            <a:r>
              <a:rPr lang="en-US" altLang="zh-CN" spc="-2" dirty="0" smtClean="0">
                <a:latin typeface="+mj-lt"/>
                <a:ea typeface="Calibri"/>
                <a:cs typeface="Calibri"/>
              </a:rPr>
              <a:t>problem</a:t>
            </a:r>
            <a:r>
              <a:rPr lang="en-US" altLang="zh-CN" spc="-5" dirty="0" smtClean="0">
                <a:latin typeface="+mj-lt"/>
                <a:ea typeface="Calibri"/>
                <a:cs typeface="Calibri"/>
              </a:rPr>
              <a:t> </a:t>
            </a:r>
            <a:r>
              <a:rPr lang="en-US" altLang="zh-CN" spc="-2" dirty="0">
                <a:latin typeface="+mj-lt"/>
                <a:ea typeface="Calibri"/>
                <a:cs typeface="Calibri"/>
              </a:rPr>
              <a:t>solving</a:t>
            </a:r>
            <a:r>
              <a:rPr lang="en-US" altLang="zh-CN" dirty="0">
                <a:latin typeface="+mj-lt"/>
                <a:ea typeface="Calibri"/>
                <a:cs typeface="Calibri"/>
              </a:rPr>
              <a:t> </a:t>
            </a:r>
            <a:r>
              <a:rPr lang="en-US" altLang="zh-CN" spc="-4" dirty="0">
                <a:latin typeface="+mj-lt"/>
                <a:ea typeface="Calibri"/>
                <a:cs typeface="Calibri"/>
              </a:rPr>
              <a:t>the</a:t>
            </a:r>
            <a:r>
              <a:rPr lang="en-US" altLang="zh-CN" dirty="0">
                <a:latin typeface="+mj-lt"/>
                <a:ea typeface="Calibri"/>
                <a:cs typeface="Calibri"/>
              </a:rPr>
              <a:t> </a:t>
            </a:r>
            <a:r>
              <a:rPr lang="en-US" altLang="zh-CN" spc="-2" dirty="0">
                <a:latin typeface="+mj-lt"/>
                <a:ea typeface="Calibri"/>
                <a:cs typeface="Calibri"/>
              </a:rPr>
              <a:t>entire</a:t>
            </a:r>
            <a:r>
              <a:rPr lang="en-US" altLang="zh-CN" dirty="0">
                <a:latin typeface="+mj-lt"/>
                <a:ea typeface="Calibri"/>
                <a:cs typeface="Calibri"/>
              </a:rPr>
              <a:t> </a:t>
            </a:r>
            <a:r>
              <a:rPr lang="en-US" altLang="zh-CN" spc="0" dirty="0">
                <a:latin typeface="+mj-lt"/>
                <a:ea typeface="Calibri"/>
                <a:cs typeface="Calibri"/>
              </a:rPr>
              <a:t>subject</a:t>
            </a:r>
            <a:r>
              <a:rPr lang="en-US" altLang="zh-CN" spc="-8" dirty="0">
                <a:latin typeface="+mj-lt"/>
                <a:ea typeface="Calibri"/>
                <a:cs typeface="Calibri"/>
              </a:rPr>
              <a:t> </a:t>
            </a:r>
            <a:r>
              <a:rPr lang="en-US" altLang="zh-CN" spc="-3" dirty="0">
                <a:latin typeface="+mj-lt"/>
                <a:ea typeface="Calibri"/>
                <a:cs typeface="Calibri"/>
              </a:rPr>
              <a:t>matter</a:t>
            </a:r>
            <a:r>
              <a:rPr lang="en-US" altLang="zh-CN" spc="-8" dirty="0">
                <a:latin typeface="+mj-lt"/>
                <a:ea typeface="Calibri"/>
                <a:cs typeface="Calibri"/>
              </a:rPr>
              <a:t> </a:t>
            </a:r>
            <a:r>
              <a:rPr lang="en-US" altLang="zh-CN" spc="0" dirty="0">
                <a:latin typeface="+mj-lt"/>
                <a:ea typeface="Calibri"/>
                <a:cs typeface="Calibri"/>
              </a:rPr>
              <a:t>is</a:t>
            </a:r>
            <a:r>
              <a:rPr lang="en-US" altLang="zh-CN" dirty="0">
                <a:latin typeface="+mj-lt"/>
                <a:ea typeface="Calibri"/>
                <a:cs typeface="Calibri"/>
              </a:rPr>
              <a:t> </a:t>
            </a:r>
            <a:r>
              <a:rPr lang="en-US" altLang="zh-CN" spc="-1" dirty="0">
                <a:latin typeface="+mj-lt"/>
                <a:ea typeface="Calibri"/>
                <a:cs typeface="Calibri"/>
              </a:rPr>
              <a:t>organized</a:t>
            </a:r>
            <a:r>
              <a:rPr lang="en-US" altLang="zh-CN" dirty="0">
                <a:latin typeface="+mj-lt"/>
                <a:ea typeface="Calibri"/>
                <a:cs typeface="Calibri"/>
              </a:rPr>
              <a:t> </a:t>
            </a:r>
            <a:r>
              <a:rPr lang="en-US" altLang="zh-CN" spc="-5" dirty="0">
                <a:latin typeface="+mj-lt"/>
                <a:ea typeface="Calibri"/>
                <a:cs typeface="Calibri"/>
              </a:rPr>
              <a:t>in</a:t>
            </a:r>
            <a:r>
              <a:rPr lang="en-US" altLang="zh-CN" spc="723" dirty="0">
                <a:latin typeface="+mj-lt"/>
                <a:ea typeface="Calibri"/>
                <a:cs typeface="Calibri"/>
              </a:rPr>
              <a:t> </a:t>
            </a:r>
            <a:r>
              <a:rPr lang="en-US" altLang="zh-CN" spc="-2" dirty="0">
                <a:latin typeface="+mj-lt"/>
                <a:ea typeface="Calibri"/>
                <a:cs typeface="Calibri"/>
              </a:rPr>
              <a:t>such</a:t>
            </a:r>
            <a:r>
              <a:rPr lang="en-US" altLang="zh-CN" dirty="0">
                <a:latin typeface="+mj-lt"/>
                <a:ea typeface="Calibri"/>
                <a:cs typeface="Calibri"/>
              </a:rPr>
              <a:t> </a:t>
            </a:r>
            <a:r>
              <a:rPr lang="en-US" altLang="zh-CN" spc="0" dirty="0">
                <a:latin typeface="+mj-lt"/>
                <a:ea typeface="Calibri"/>
                <a:cs typeface="Calibri"/>
              </a:rPr>
              <a:t>a</a:t>
            </a:r>
            <a:r>
              <a:rPr lang="en-US" altLang="zh-CN" dirty="0">
                <a:latin typeface="+mj-lt"/>
                <a:ea typeface="Calibri"/>
                <a:cs typeface="Calibri"/>
              </a:rPr>
              <a:t> </a:t>
            </a:r>
            <a:r>
              <a:rPr lang="en-US" altLang="zh-CN" spc="0" dirty="0">
                <a:latin typeface="+mj-lt"/>
                <a:ea typeface="Calibri"/>
                <a:cs typeface="Calibri"/>
              </a:rPr>
              <a:t>manner</a:t>
            </a:r>
            <a:r>
              <a:rPr lang="en-US" altLang="zh-CN" spc="-14" dirty="0">
                <a:latin typeface="+mj-lt"/>
                <a:ea typeface="Calibri"/>
                <a:cs typeface="Calibri"/>
              </a:rPr>
              <a:t> </a:t>
            </a:r>
            <a:r>
              <a:rPr lang="en-US" altLang="zh-CN" spc="0" dirty="0">
                <a:latin typeface="+mj-lt"/>
                <a:ea typeface="Calibri"/>
                <a:cs typeface="Calibri"/>
              </a:rPr>
              <a:t>that</a:t>
            </a:r>
            <a:r>
              <a:rPr lang="en-US" altLang="zh-CN" spc="-16" dirty="0">
                <a:latin typeface="+mj-lt"/>
                <a:ea typeface="Calibri"/>
                <a:cs typeface="Calibri"/>
              </a:rPr>
              <a:t> </a:t>
            </a:r>
            <a:r>
              <a:rPr lang="en-US" altLang="zh-CN" spc="0" dirty="0">
                <a:latin typeface="+mj-lt"/>
                <a:ea typeface="Calibri"/>
                <a:cs typeface="Calibri"/>
              </a:rPr>
              <a:t>it</a:t>
            </a:r>
            <a:r>
              <a:rPr lang="en-US" altLang="zh-CN" spc="-16" dirty="0">
                <a:latin typeface="+mj-lt"/>
                <a:ea typeface="Calibri"/>
                <a:cs typeface="Calibri"/>
              </a:rPr>
              <a:t> </a:t>
            </a:r>
            <a:r>
              <a:rPr lang="en-US" altLang="zh-CN" spc="2" dirty="0">
                <a:latin typeface="+mj-lt"/>
                <a:ea typeface="Calibri"/>
                <a:cs typeface="Calibri"/>
              </a:rPr>
              <a:t>can</a:t>
            </a:r>
            <a:r>
              <a:rPr lang="en-US" altLang="zh-CN" spc="-14" dirty="0">
                <a:latin typeface="+mj-lt"/>
                <a:ea typeface="Calibri"/>
                <a:cs typeface="Calibri"/>
              </a:rPr>
              <a:t> </a:t>
            </a:r>
            <a:r>
              <a:rPr lang="en-US" altLang="zh-CN" spc="3" dirty="0">
                <a:latin typeface="+mj-lt"/>
                <a:ea typeface="Calibri"/>
                <a:cs typeface="Calibri"/>
              </a:rPr>
              <a:t>be</a:t>
            </a:r>
            <a:r>
              <a:rPr lang="en-US" altLang="zh-CN" spc="-9" dirty="0">
                <a:latin typeface="+mj-lt"/>
                <a:ea typeface="Calibri"/>
                <a:cs typeface="Calibri"/>
              </a:rPr>
              <a:t> </a:t>
            </a:r>
            <a:r>
              <a:rPr lang="en-US" altLang="zh-CN" spc="0" dirty="0">
                <a:latin typeface="+mj-lt"/>
                <a:ea typeface="Calibri"/>
                <a:cs typeface="Calibri"/>
              </a:rPr>
              <a:t>dealt</a:t>
            </a:r>
            <a:r>
              <a:rPr lang="en-US" altLang="zh-CN" spc="-16" dirty="0">
                <a:latin typeface="+mj-lt"/>
                <a:ea typeface="Calibri"/>
                <a:cs typeface="Calibri"/>
              </a:rPr>
              <a:t> </a:t>
            </a:r>
            <a:r>
              <a:rPr lang="en-US" altLang="zh-CN" spc="-3" dirty="0" smtClean="0">
                <a:latin typeface="+mj-lt"/>
                <a:ea typeface="Calibri"/>
                <a:cs typeface="Calibri"/>
              </a:rPr>
              <a:t>with through the problems indentified through the study ”.</a:t>
            </a:r>
            <a:endParaRPr lang="en-US" altLang="zh-CN" dirty="0">
              <a:latin typeface="+mj-lt"/>
              <a:ea typeface="Calibri"/>
              <a:cs typeface="Calibri"/>
            </a:endParaRPr>
          </a:p>
        </p:txBody>
      </p:sp>
      <p:pic>
        <p:nvPicPr>
          <p:cNvPr id="5" name="Picture 4">
            <a:extLst>
              <a:ext uri="{FF2B5EF4-FFF2-40B4-BE49-F238E27FC236}">
                <a16:creationId xmlns="" xmlns:a16="http://schemas.microsoft.com/office/drawing/2014/main" id="{DAABF92B-F367-4FBA-B18E-3B9204D07776}"/>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000" b="99222" l="1988" r="98012">
                        <a14:foregroundMark x1="16820" y1="17111" x2="25994" y2="30556"/>
                        <a14:foregroundMark x1="26911" y1="35556" x2="22936" y2="39333"/>
                        <a14:foregroundMark x1="22324" y1="39000" x2="19113" y2="38333"/>
                        <a14:foregroundMark x1="22171" y1="40000" x2="19113" y2="39333"/>
                        <a14:foregroundMark x1="30428" y1="15111" x2="60245" y2="12111"/>
                        <a14:foregroundMark x1="61162" y1="14889" x2="83028" y2="10889"/>
                        <a14:foregroundMark x1="85015" y1="29222" x2="88073" y2="26444"/>
                      </a14:backgroundRemoval>
                    </a14:imgEffect>
                  </a14:imgLayer>
                </a14:imgProps>
              </a:ext>
            </a:extLst>
          </a:blip>
          <a:stretch>
            <a:fillRect/>
          </a:stretch>
        </p:blipFill>
        <p:spPr>
          <a:xfrm>
            <a:off x="0" y="2348172"/>
            <a:ext cx="3277142" cy="4509828"/>
          </a:xfrm>
          <a:prstGeom prst="rect">
            <a:avLst/>
          </a:prstGeom>
        </p:spPr>
      </p:pic>
      <p:sp>
        <p:nvSpPr>
          <p:cNvPr id="7" name="Rectangle 6">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41490235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92">
            <a:extLst>
              <a:ext uri="{FF2B5EF4-FFF2-40B4-BE49-F238E27FC236}">
                <a16:creationId xmlns="" xmlns:a16="http://schemas.microsoft.com/office/drawing/2014/main" id="{18B337E6-B5F1-42EA-A24B-1CAD95C1B715}"/>
              </a:ext>
            </a:extLst>
          </p:cNvPr>
          <p:cNvSpPr txBox="1"/>
          <p:nvPr/>
        </p:nvSpPr>
        <p:spPr>
          <a:xfrm>
            <a:off x="1805940" y="307239"/>
            <a:ext cx="4202974" cy="892617"/>
          </a:xfrm>
          <a:prstGeom prst="rect">
            <a:avLst/>
          </a:prstGeom>
        </p:spPr>
        <p:txBody>
          <a:bodyPr wrap="square" lIns="0" tIns="0" rIns="0" rtlCol="0">
            <a:spAutoFit/>
          </a:bodyPr>
          <a:lstStyle/>
          <a:p>
            <a:pPr algn="l">
              <a:lnSpc>
                <a:spcPts val="0"/>
              </a:lnSpc>
            </a:pPr>
            <a:endParaRPr dirty="0">
              <a:latin typeface="+mj-lt"/>
            </a:endParaRPr>
          </a:p>
          <a:p>
            <a:pPr algn="l" rtl="0">
              <a:lnSpc>
                <a:spcPts val="6588"/>
              </a:lnSpc>
            </a:pPr>
            <a:r>
              <a:rPr lang="en-US" altLang="zh-CN" sz="5400" b="1" spc="-2" dirty="0">
                <a:latin typeface="+mj-lt"/>
                <a:ea typeface="Calibri"/>
                <a:cs typeface="Calibri"/>
              </a:rPr>
              <a:t>PURPOSE</a:t>
            </a:r>
            <a:endParaRPr lang="en-US" altLang="zh-CN" sz="5400" dirty="0">
              <a:latin typeface="+mj-lt"/>
              <a:ea typeface="Calibri"/>
              <a:cs typeface="Calibri"/>
            </a:endParaRPr>
          </a:p>
        </p:txBody>
      </p:sp>
      <p:sp>
        <p:nvSpPr>
          <p:cNvPr id="4" name="Text Box94">
            <a:extLst>
              <a:ext uri="{FF2B5EF4-FFF2-40B4-BE49-F238E27FC236}">
                <a16:creationId xmlns="" xmlns:a16="http://schemas.microsoft.com/office/drawing/2014/main" id="{DBA5E96E-B258-4C27-B2BF-30F28566F58C}"/>
              </a:ext>
            </a:extLst>
          </p:cNvPr>
          <p:cNvSpPr txBox="1"/>
          <p:nvPr/>
        </p:nvSpPr>
        <p:spPr>
          <a:xfrm>
            <a:off x="0" y="1105984"/>
            <a:ext cx="9144000" cy="3137770"/>
          </a:xfrm>
          <a:prstGeom prst="rect">
            <a:avLst/>
          </a:prstGeom>
        </p:spPr>
        <p:txBody>
          <a:bodyPr wrap="square" lIns="0" tIns="0" rIns="0" rtlCol="0">
            <a:spAutoFit/>
          </a:bodyPr>
          <a:lstStyle/>
          <a:p>
            <a:pPr algn="l">
              <a:lnSpc>
                <a:spcPts val="0"/>
              </a:lnSpc>
            </a:pPr>
            <a:endParaRPr sz="2400" dirty="0">
              <a:latin typeface="+mj-lt"/>
            </a:endParaRPr>
          </a:p>
          <a:p>
            <a:pPr algn="l" rtl="0">
              <a:lnSpc>
                <a:spcPts val="4785"/>
              </a:lnSpc>
            </a:pPr>
            <a:endParaRPr lang="en-US" altLang="zh-CN" sz="2400" spc="-2" dirty="0">
              <a:latin typeface="+mj-lt"/>
              <a:ea typeface="Calibri"/>
              <a:cs typeface="Calibri"/>
            </a:endParaRPr>
          </a:p>
          <a:p>
            <a:pPr lvl="2">
              <a:lnSpc>
                <a:spcPts val="4785"/>
              </a:lnSpc>
              <a:buFont typeface="Arial" pitchFamily="34" charset="0"/>
              <a:buChar char="•"/>
            </a:pPr>
            <a:r>
              <a:rPr lang="en-US" altLang="zh-CN" sz="2000" dirty="0">
                <a:latin typeface="+mj-lt"/>
                <a:cs typeface="Calibri"/>
              </a:rPr>
              <a:t>Train the students in the act of reasoning.</a:t>
            </a:r>
          </a:p>
          <a:p>
            <a:pPr lvl="2">
              <a:lnSpc>
                <a:spcPts val="4785"/>
              </a:lnSpc>
              <a:buFont typeface="Arial" pitchFamily="34" charset="0"/>
              <a:buChar char="•"/>
            </a:pPr>
            <a:r>
              <a:rPr lang="en-US" altLang="zh-CN" sz="2000" spc="-2" dirty="0">
                <a:latin typeface="+mj-lt"/>
                <a:ea typeface="Calibri"/>
                <a:cs typeface="Calibri"/>
              </a:rPr>
              <a:t>Gain</a:t>
            </a:r>
            <a:r>
              <a:rPr lang="en-US" altLang="zh-CN" sz="2000" spc="12" dirty="0">
                <a:latin typeface="+mj-lt"/>
                <a:ea typeface="Calibri"/>
                <a:cs typeface="Calibri"/>
              </a:rPr>
              <a:t> </a:t>
            </a:r>
            <a:r>
              <a:rPr lang="en-US" altLang="zh-CN" sz="2000" spc="0" dirty="0">
                <a:latin typeface="+mj-lt"/>
                <a:ea typeface="Calibri"/>
                <a:cs typeface="Calibri"/>
              </a:rPr>
              <a:t>and</a:t>
            </a:r>
            <a:r>
              <a:rPr lang="en-US" altLang="zh-CN" sz="2000" spc="7" dirty="0">
                <a:latin typeface="+mj-lt"/>
                <a:ea typeface="Calibri"/>
                <a:cs typeface="Calibri"/>
              </a:rPr>
              <a:t> </a:t>
            </a:r>
            <a:r>
              <a:rPr lang="en-US" altLang="zh-CN" sz="2000" spc="0" dirty="0">
                <a:latin typeface="+mj-lt"/>
                <a:ea typeface="Calibri"/>
                <a:cs typeface="Calibri"/>
              </a:rPr>
              <a:t>improve</a:t>
            </a:r>
            <a:r>
              <a:rPr lang="en-US" altLang="zh-CN" sz="2000" dirty="0">
                <a:latin typeface="+mj-lt"/>
                <a:ea typeface="Calibri"/>
                <a:cs typeface="Calibri"/>
              </a:rPr>
              <a:t> </a:t>
            </a:r>
            <a:r>
              <a:rPr lang="en-US" altLang="zh-CN" sz="2000" spc="-2" dirty="0">
                <a:latin typeface="+mj-lt"/>
                <a:ea typeface="Calibri"/>
                <a:cs typeface="Calibri"/>
              </a:rPr>
              <a:t>the</a:t>
            </a:r>
            <a:r>
              <a:rPr lang="en-US" altLang="zh-CN" sz="2000" dirty="0">
                <a:latin typeface="+mj-lt"/>
                <a:ea typeface="Calibri"/>
                <a:cs typeface="Calibri"/>
              </a:rPr>
              <a:t> </a:t>
            </a:r>
            <a:r>
              <a:rPr lang="en-US" altLang="zh-CN" sz="2000" spc="-3" dirty="0" smtClean="0">
                <a:latin typeface="+mj-lt"/>
                <a:ea typeface="Calibri"/>
                <a:cs typeface="Calibri"/>
              </a:rPr>
              <a:t>knowledge</a:t>
            </a:r>
          </a:p>
          <a:p>
            <a:pPr lvl="2">
              <a:lnSpc>
                <a:spcPts val="4785"/>
              </a:lnSpc>
              <a:buFont typeface="Arial" pitchFamily="34" charset="0"/>
              <a:buChar char="•"/>
            </a:pPr>
            <a:r>
              <a:rPr lang="en-US" altLang="zh-CN" sz="2000" spc="0" dirty="0" smtClean="0">
                <a:latin typeface="+mj-lt"/>
                <a:ea typeface="Calibri"/>
                <a:cs typeface="Calibri"/>
              </a:rPr>
              <a:t>Solve</a:t>
            </a:r>
            <a:r>
              <a:rPr lang="en-US" altLang="zh-CN" sz="2000" dirty="0" smtClean="0">
                <a:latin typeface="+mj-lt"/>
                <a:ea typeface="Calibri"/>
                <a:cs typeface="Calibri"/>
              </a:rPr>
              <a:t> </a:t>
            </a:r>
            <a:r>
              <a:rPr lang="en-US" altLang="zh-CN" sz="2000" spc="0" dirty="0">
                <a:latin typeface="+mj-lt"/>
                <a:ea typeface="Calibri"/>
                <a:cs typeface="Calibri"/>
              </a:rPr>
              <a:t>puzzling</a:t>
            </a:r>
            <a:r>
              <a:rPr lang="en-US" altLang="zh-CN" sz="2000" dirty="0">
                <a:latin typeface="+mj-lt"/>
                <a:ea typeface="Calibri"/>
                <a:cs typeface="Calibri"/>
              </a:rPr>
              <a:t> </a:t>
            </a:r>
            <a:r>
              <a:rPr lang="en-US" altLang="zh-CN" sz="2000" spc="-1" dirty="0">
                <a:latin typeface="+mj-lt"/>
                <a:ea typeface="Calibri"/>
                <a:cs typeface="Calibri"/>
              </a:rPr>
              <a:t>question.</a:t>
            </a:r>
            <a:r>
              <a:rPr lang="en-US" altLang="zh-CN" sz="2000" spc="814" dirty="0">
                <a:latin typeface="+mj-lt"/>
                <a:ea typeface="Calibri"/>
                <a:cs typeface="Calibri"/>
              </a:rPr>
              <a:t> </a:t>
            </a:r>
            <a:endParaRPr lang="en-US" altLang="zh-CN" sz="2000" spc="814" dirty="0" smtClean="0">
              <a:latin typeface="+mj-lt"/>
              <a:ea typeface="Calibri"/>
              <a:cs typeface="Calibri"/>
            </a:endParaRPr>
          </a:p>
          <a:p>
            <a:pPr lvl="2">
              <a:lnSpc>
                <a:spcPts val="4785"/>
              </a:lnSpc>
              <a:buFont typeface="Arial" pitchFamily="34" charset="0"/>
              <a:buChar char="•"/>
            </a:pPr>
            <a:r>
              <a:rPr lang="en-US" altLang="zh-CN" sz="2000" spc="0" dirty="0" smtClean="0">
                <a:latin typeface="+mj-lt"/>
                <a:ea typeface="Calibri"/>
                <a:cs typeface="Calibri"/>
              </a:rPr>
              <a:t>Overcome</a:t>
            </a:r>
            <a:r>
              <a:rPr lang="en-US" altLang="zh-CN" sz="2000" spc="-11" dirty="0" smtClean="0">
                <a:latin typeface="+mj-lt"/>
                <a:ea typeface="Calibri"/>
                <a:cs typeface="Calibri"/>
              </a:rPr>
              <a:t> </a:t>
            </a:r>
            <a:r>
              <a:rPr lang="en-US" altLang="zh-CN" sz="2000" spc="0" dirty="0">
                <a:latin typeface="+mj-lt"/>
                <a:ea typeface="Calibri"/>
                <a:cs typeface="Calibri"/>
              </a:rPr>
              <a:t>the</a:t>
            </a:r>
            <a:r>
              <a:rPr lang="en-US" altLang="zh-CN" sz="2000" spc="-7" dirty="0">
                <a:latin typeface="+mj-lt"/>
                <a:ea typeface="Calibri"/>
                <a:cs typeface="Calibri"/>
              </a:rPr>
              <a:t> </a:t>
            </a:r>
            <a:r>
              <a:rPr lang="en-US" altLang="zh-CN" sz="2000" spc="-2" dirty="0">
                <a:latin typeface="+mj-lt"/>
                <a:ea typeface="Calibri"/>
                <a:cs typeface="Calibri"/>
              </a:rPr>
              <a:t>obstacles</a:t>
            </a:r>
            <a:r>
              <a:rPr lang="en-US" altLang="zh-CN" sz="2000" spc="-7" dirty="0">
                <a:latin typeface="+mj-lt"/>
                <a:ea typeface="Calibri"/>
                <a:cs typeface="Calibri"/>
              </a:rPr>
              <a:t> </a:t>
            </a:r>
            <a:r>
              <a:rPr lang="en-US" altLang="zh-CN" sz="2000" spc="0" dirty="0">
                <a:latin typeface="+mj-lt"/>
                <a:ea typeface="Calibri"/>
                <a:cs typeface="Calibri"/>
              </a:rPr>
              <a:t>in</a:t>
            </a:r>
            <a:r>
              <a:rPr lang="en-US" altLang="zh-CN" sz="2000" dirty="0">
                <a:latin typeface="+mj-lt"/>
                <a:ea typeface="Calibri"/>
                <a:cs typeface="Calibri"/>
              </a:rPr>
              <a:t> </a:t>
            </a:r>
            <a:r>
              <a:rPr lang="en-US" altLang="zh-CN" sz="2000" spc="0" dirty="0">
                <a:latin typeface="+mj-lt"/>
                <a:ea typeface="Calibri"/>
                <a:cs typeface="Calibri"/>
              </a:rPr>
              <a:t>the</a:t>
            </a:r>
            <a:r>
              <a:rPr lang="en-US" altLang="zh-CN" sz="2000" spc="814" dirty="0">
                <a:latin typeface="+mj-lt"/>
                <a:ea typeface="Calibri"/>
                <a:cs typeface="Calibri"/>
              </a:rPr>
              <a:t> </a:t>
            </a:r>
            <a:r>
              <a:rPr lang="en-US" altLang="zh-CN" sz="2000" spc="-1" dirty="0">
                <a:latin typeface="+mj-lt"/>
                <a:ea typeface="Calibri"/>
                <a:cs typeface="Calibri"/>
              </a:rPr>
              <a:t>attainment</a:t>
            </a:r>
            <a:r>
              <a:rPr lang="en-US" altLang="zh-CN" sz="2000" dirty="0">
                <a:latin typeface="+mj-lt"/>
                <a:ea typeface="Calibri"/>
                <a:cs typeface="Calibri"/>
              </a:rPr>
              <a:t> </a:t>
            </a:r>
            <a:r>
              <a:rPr lang="en-US" altLang="zh-CN" sz="2000" spc="0" dirty="0">
                <a:latin typeface="+mj-lt"/>
                <a:ea typeface="Calibri"/>
                <a:cs typeface="Calibri"/>
              </a:rPr>
              <a:t>of</a:t>
            </a:r>
            <a:r>
              <a:rPr lang="en-US" altLang="zh-CN" sz="2000" spc="-8" dirty="0">
                <a:latin typeface="+mj-lt"/>
                <a:ea typeface="Calibri"/>
                <a:cs typeface="Calibri"/>
              </a:rPr>
              <a:t> </a:t>
            </a:r>
            <a:r>
              <a:rPr lang="en-US" altLang="zh-CN" sz="2000" spc="-1" dirty="0">
                <a:latin typeface="+mj-lt"/>
                <a:ea typeface="Calibri"/>
                <a:cs typeface="Calibri"/>
              </a:rPr>
              <a:t>objectives.</a:t>
            </a:r>
            <a:endParaRPr lang="en-US" altLang="zh-CN" sz="2000" dirty="0">
              <a:latin typeface="+mj-lt"/>
              <a:ea typeface="Calibri"/>
              <a:cs typeface="Calibri"/>
            </a:endParaRPr>
          </a:p>
        </p:txBody>
      </p:sp>
      <p:sp>
        <p:nvSpPr>
          <p:cNvPr id="5" name="Path85">
            <a:extLst>
              <a:ext uri="{FF2B5EF4-FFF2-40B4-BE49-F238E27FC236}">
                <a16:creationId xmlns="" xmlns:a16="http://schemas.microsoft.com/office/drawing/2014/main" id="{36C2D3D1-2FD9-4FE5-BCCF-AD8249D8C923}"/>
              </a:ext>
            </a:extLst>
          </p:cNvPr>
          <p:cNvSpPr/>
          <p:nvPr/>
        </p:nvSpPr>
        <p:spPr>
          <a:xfrm>
            <a:off x="1760220" y="975360"/>
            <a:ext cx="3456214" cy="100330"/>
          </a:xfrm>
          <a:custGeom>
            <a:avLst/>
            <a:gdLst/>
            <a:ahLst/>
            <a:cxnLst/>
            <a:rect l="l" t="t" r="r" b="b"/>
            <a:pathLst>
              <a:path w="2934970" h="91440">
                <a:moveTo>
                  <a:pt x="45720" y="45720"/>
                </a:moveTo>
                <a:lnTo>
                  <a:pt x="2889250" y="45720"/>
                </a:lnTo>
              </a:path>
            </a:pathLst>
          </a:custGeom>
          <a:solidFill>
            <a:srgbClr val="000000">
              <a:alpha val="0"/>
            </a:srgbClr>
          </a:solidFill>
          <a:ln w="30480" cap="sq">
            <a:solidFill>
              <a:schemeClr val="tx1"/>
            </a:solidFill>
            <a:prstDash val="solid"/>
          </a:ln>
        </p:spPr>
        <p:txBody>
          <a:bodyPr rtlCol="0" anchor="ctr"/>
          <a:lstStyle/>
          <a:p>
            <a:pPr algn="ctr"/>
            <a:endParaRPr lang="en-US" altLang="zh-CN"/>
          </a:p>
        </p:txBody>
      </p:sp>
      <p:pic>
        <p:nvPicPr>
          <p:cNvPr id="9" name="Picture 8">
            <a:extLst>
              <a:ext uri="{FF2B5EF4-FFF2-40B4-BE49-F238E27FC236}">
                <a16:creationId xmlns="" xmlns:a16="http://schemas.microsoft.com/office/drawing/2014/main" id="{C29B1BDC-FCC9-45C7-A5F1-04B86334B134}"/>
              </a:ext>
            </a:extLst>
          </p:cNvPr>
          <p:cNvPicPr>
            <a:picLocks noChangeAspect="1"/>
          </p:cNvPicPr>
          <p:nvPr/>
        </p:nvPicPr>
        <p:blipFill>
          <a:blip r:embed="rId3" cstate="print">
            <a:extLst>
              <a:ext uri="{BEBA8EAE-BF5A-486C-A8C5-ECC9F3942E4B}">
                <a14:imgProps xmlns="" xmlns:a14="http://schemas.microsoft.com/office/drawing/2010/main">
                  <a14:imgLayer r:embed="rId5">
                    <a14:imgEffect>
                      <a14:backgroundRemoval t="2890" b="95665" l="6628" r="96254">
                        <a14:foregroundMark x1="31700" y1="74566" x2="49280" y2="84104"/>
                        <a14:foregroundMark x1="79539" y1="18208" x2="79539" y2="18208"/>
                      </a14:backgroundRemoval>
                    </a14:imgEffect>
                  </a14:imgLayer>
                </a14:imgProps>
              </a:ext>
            </a:extLst>
          </a:blip>
          <a:stretch>
            <a:fillRect/>
          </a:stretch>
        </p:blipFill>
        <p:spPr>
          <a:xfrm>
            <a:off x="5972787" y="753547"/>
            <a:ext cx="2297022" cy="2290402"/>
          </a:xfrm>
          <a:prstGeom prst="rect">
            <a:avLst/>
          </a:prstGeom>
        </p:spPr>
      </p:pic>
      <p:pic>
        <p:nvPicPr>
          <p:cNvPr id="10" name="Picture 9">
            <a:extLst>
              <a:ext uri="{FF2B5EF4-FFF2-40B4-BE49-F238E27FC236}">
                <a16:creationId xmlns="" xmlns:a16="http://schemas.microsoft.com/office/drawing/2014/main" id="{D68662D6-F59F-4A83-88E2-744650236869}"/>
              </a:ext>
            </a:extLst>
          </p:cNvPr>
          <p:cNvPicPr>
            <a:picLocks noChangeAspect="1"/>
          </p:cNvPicPr>
          <p:nvPr/>
        </p:nvPicPr>
        <p:blipFill>
          <a:blip r:embed="rId6" cstate="print">
            <a:extLst>
              <a:ext uri="{BEBA8EAE-BF5A-486C-A8C5-ECC9F3942E4B}">
                <a14:imgProps xmlns="" xmlns:a14="http://schemas.microsoft.com/office/drawing/2010/main">
                  <a14:imgLayer r:embed="rId7">
                    <a14:imgEffect>
                      <a14:backgroundRemoval t="10000" b="98750" l="4225" r="96127"/>
                    </a14:imgEffect>
                  </a14:imgLayer>
                </a14:imgProps>
              </a:ext>
            </a:extLst>
          </a:blip>
          <a:stretch>
            <a:fillRect/>
          </a:stretch>
        </p:blipFill>
        <p:spPr>
          <a:xfrm>
            <a:off x="5100500" y="4083351"/>
            <a:ext cx="3738699" cy="2106309"/>
          </a:xfrm>
          <a:prstGeom prst="rect">
            <a:avLst/>
          </a:prstGeom>
        </p:spPr>
      </p:pic>
      <p:sp>
        <p:nvSpPr>
          <p:cNvPr id="11" name="Rectangle 10">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1508050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188A3C5-8078-4F02-9A4F-B5DF3762A4A3}"/>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3209" b="98930" l="2373" r="99492">
                        <a14:foregroundMark x1="56441" y1="25936" x2="56441" y2="25936"/>
                        <a14:foregroundMark x1="60678" y1="25668" x2="60678" y2="25668"/>
                        <a14:foregroundMark x1="67966" y1="35294" x2="67966" y2="35294"/>
                        <a14:foregroundMark x1="58644" y1="51604" x2="58644" y2="51604"/>
                        <a14:foregroundMark x1="77966" y1="62299" x2="77966" y2="62299"/>
                        <a14:foregroundMark x1="77966" y1="69251" x2="77966" y2="69251"/>
                        <a14:foregroundMark x1="78305" y1="57219" x2="78305" y2="57219"/>
                        <a14:foregroundMark x1="79153" y1="48663" x2="79153" y2="48663"/>
                        <a14:foregroundMark x1="79492" y1="52406" x2="79492" y2="52406"/>
                        <a14:foregroundMark x1="76441" y1="67112" x2="76441" y2="67112"/>
                        <a14:foregroundMark x1="89831" y1="44118" x2="89831" y2="44118"/>
                        <a14:foregroundMark x1="84915" y1="42246" x2="84915" y2="42246"/>
                        <a14:foregroundMark x1="88983" y1="39305" x2="88983" y2="39305"/>
                        <a14:foregroundMark x1="46949" y1="88770" x2="46949" y2="88770"/>
                        <a14:foregroundMark x1="44237" y1="89840" x2="44237" y2="89840"/>
                        <a14:foregroundMark x1="52373" y1="70588" x2="52373" y2="70588"/>
                        <a14:foregroundMark x1="38305" y1="84759" x2="38305" y2="84759"/>
                        <a14:foregroundMark x1="22034" y1="93850" x2="29153" y2="91176"/>
                        <a14:foregroundMark x1="22881" y1="72995" x2="22881" y2="72995"/>
                        <a14:foregroundMark x1="25932" y1="66845" x2="25932" y2="66845"/>
                        <a14:foregroundMark x1="24915" y1="48930" x2="24915" y2="48930"/>
                        <a14:foregroundMark x1="21695" y1="48930" x2="28136" y2="48930"/>
                        <a14:foregroundMark x1="41017" y1="11230" x2="49153" y2="12299"/>
                        <a14:foregroundMark x1="38983" y1="61497" x2="38983" y2="61497"/>
                        <a14:foregroundMark x1="70339" y1="36364" x2="70339" y2="36364"/>
                        <a14:foregroundMark x1="21186" y1="70053" x2="21186" y2="70053"/>
                        <a14:foregroundMark x1="18814" y1="69519" x2="18814" y2="69519"/>
                        <a14:foregroundMark x1="21864" y1="75668" x2="21864" y2="75668"/>
                        <a14:backgroundMark x1="72203" y1="57754" x2="72203" y2="57754"/>
                      </a14:backgroundRemoval>
                    </a14:imgEffect>
                  </a14:imgLayer>
                </a14:imgProps>
              </a:ext>
            </a:extLst>
          </a:blip>
          <a:stretch>
            <a:fillRect/>
          </a:stretch>
        </p:blipFill>
        <p:spPr>
          <a:xfrm>
            <a:off x="141456" y="1245326"/>
            <a:ext cx="8861089" cy="5617029"/>
          </a:xfrm>
          <a:prstGeom prst="rect">
            <a:avLst/>
          </a:prstGeom>
        </p:spPr>
      </p:pic>
      <p:pic>
        <p:nvPicPr>
          <p:cNvPr id="3" name="Picture 2">
            <a:extLst>
              <a:ext uri="{FF2B5EF4-FFF2-40B4-BE49-F238E27FC236}">
                <a16:creationId xmlns="" xmlns:a16="http://schemas.microsoft.com/office/drawing/2014/main" id="{90EA659A-1826-4720-A02D-CDC9B1A267FA}"/>
              </a:ext>
            </a:extLst>
          </p:cNvPr>
          <p:cNvPicPr>
            <a:picLocks noChangeAspect="1"/>
          </p:cNvPicPr>
          <p:nvPr/>
        </p:nvPicPr>
        <p:blipFill rotWithShape="1">
          <a:blip r:embed="rId5" cstate="print"/>
          <a:srcRect l="13457" t="80397" r="13027" b="8913"/>
          <a:stretch/>
        </p:blipFill>
        <p:spPr>
          <a:xfrm>
            <a:off x="4667794" y="8709"/>
            <a:ext cx="4467497" cy="487680"/>
          </a:xfrm>
          <a:prstGeom prst="rect">
            <a:avLst/>
          </a:prstGeom>
        </p:spPr>
      </p:pic>
      <p:sp>
        <p:nvSpPr>
          <p:cNvPr id="4" name="TextBox 3">
            <a:extLst>
              <a:ext uri="{FF2B5EF4-FFF2-40B4-BE49-F238E27FC236}">
                <a16:creationId xmlns="" xmlns:a16="http://schemas.microsoft.com/office/drawing/2014/main" id="{BC55A341-B124-4EE0-BCF2-8AE22680E366}"/>
              </a:ext>
            </a:extLst>
          </p:cNvPr>
          <p:cNvSpPr txBox="1"/>
          <p:nvPr/>
        </p:nvSpPr>
        <p:spPr>
          <a:xfrm>
            <a:off x="501078" y="1049049"/>
            <a:ext cx="3509554" cy="369332"/>
          </a:xfrm>
          <a:prstGeom prst="rect">
            <a:avLst/>
          </a:prstGeom>
          <a:noFill/>
        </p:spPr>
        <p:txBody>
          <a:bodyPr wrap="square" rtlCol="0">
            <a:spAutoFit/>
          </a:bodyPr>
          <a:lstStyle/>
          <a:p>
            <a:r>
              <a:rPr lang="en-IN" b="1" i="1" dirty="0">
                <a:effectLst>
                  <a:outerShdw blurRad="38100" dist="38100" dir="2700000" algn="tl">
                    <a:srgbClr val="000000">
                      <a:alpha val="43137"/>
                    </a:srgbClr>
                  </a:outerShdw>
                </a:effectLst>
              </a:rPr>
              <a:t>The Blind Men and An Elephant</a:t>
            </a:r>
          </a:p>
        </p:txBody>
      </p:sp>
      <p:sp>
        <p:nvSpPr>
          <p:cNvPr id="5" name="Rectangle 4">
            <a:extLst>
              <a:ext uri="{FF2B5EF4-FFF2-40B4-BE49-F238E27FC236}">
                <a16:creationId xmlns:a16="http://schemas.microsoft.com/office/drawing/2014/main" xmlns="" id="{82037F44-B579-465E-912D-7578628D7D24}"/>
              </a:ext>
            </a:extLst>
          </p:cNvPr>
          <p:cNvSpPr/>
          <p:nvPr/>
        </p:nvSpPr>
        <p:spPr>
          <a:xfrm>
            <a:off x="353216" y="972308"/>
            <a:ext cx="596139"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255764" y="6099048"/>
            <a:ext cx="1495044" cy="430628"/>
          </a:xfrm>
          <a:prstGeom prst="rect">
            <a:avLst/>
          </a:prstGeom>
        </p:spPr>
      </p:pic>
    </p:spTree>
    <p:extLst>
      <p:ext uri="{BB962C8B-B14F-4D97-AF65-F5344CB8AC3E}">
        <p14:creationId xmlns="" xmlns:p14="http://schemas.microsoft.com/office/powerpoint/2010/main" val="584554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Nunito Sans Black"/>
        <a:ea typeface=""/>
        <a:cs typeface=""/>
      </a:majorFont>
      <a:minorFont>
        <a:latin typeface="Nunito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677</TotalTime>
  <Words>1537</Words>
  <Application>Microsoft Office PowerPoint</Application>
  <PresentationFormat>On-screen Show (4:3)</PresentationFormat>
  <Paragraphs>146</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Slide 1</vt:lpstr>
      <vt:lpstr>PROBLEM SOLVING 1.1</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creator>Pugazhendhi K</dc:creator>
  <cp:lastModifiedBy>User</cp:lastModifiedBy>
  <cp:revision>165</cp:revision>
  <dcterms:created xsi:type="dcterms:W3CDTF">2020-02-17T05:39:14Z</dcterms:created>
  <dcterms:modified xsi:type="dcterms:W3CDTF">2020-02-21T11:43:29Z</dcterms:modified>
</cp:coreProperties>
</file>